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7" r:id="rId4"/>
    <p:sldId id="260" r:id="rId5"/>
    <p:sldId id="289" r:id="rId6"/>
    <p:sldId id="295" r:id="rId7"/>
    <p:sldId id="262" r:id="rId8"/>
    <p:sldId id="263" r:id="rId9"/>
    <p:sldId id="261" r:id="rId10"/>
    <p:sldId id="259" r:id="rId11"/>
    <p:sldId id="275" r:id="rId12"/>
    <p:sldId id="265" r:id="rId13"/>
    <p:sldId id="276" r:id="rId14"/>
    <p:sldId id="266" r:id="rId15"/>
    <p:sldId id="267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1" r:id="rId30"/>
    <p:sldId id="292" r:id="rId31"/>
    <p:sldId id="293" r:id="rId32"/>
    <p:sldId id="294" r:id="rId33"/>
  </p:sldIdLst>
  <p:sldSz cx="9144000" cy="5143500" type="screen16x9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FF074-ACA6-C34E-8E19-1CFA2577C62C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B34AA-3E0C-B046-8978-EBF067AEE0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57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4AA-3E0C-B046-8978-EBF067AEE03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2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1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7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52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24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1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1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3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82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8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22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65DF-A5FE-164B-B608-099A61C6568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945F6-999C-614F-A656-B5B019003A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03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816481"/>
            <a:ext cx="7772400" cy="1645920"/>
          </a:xfrm>
          <a:solidFill>
            <a:schemeClr val="bg1">
              <a:alpha val="67000"/>
            </a:schemeClr>
          </a:solidFill>
        </p:spPr>
        <p:txBody>
          <a:bodyPr anchor="ctr" anchorCtr="1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День города Красноярска</a:t>
            </a:r>
            <a:br>
              <a:rPr lang="ru-RU" dirty="0" smtClean="0"/>
            </a:br>
            <a:r>
              <a:rPr lang="en-US" dirty="0" smtClean="0">
                <a:solidFill>
                  <a:srgbClr val="262626"/>
                </a:solidFill>
              </a:rPr>
              <a:t>#</a:t>
            </a:r>
            <a:r>
              <a:rPr lang="ru-RU" dirty="0" err="1" smtClean="0">
                <a:solidFill>
                  <a:srgbClr val="262626"/>
                </a:solidFill>
              </a:rPr>
              <a:t>городэтомы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chemeClr val="bg1">
              <a:alpha val="4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595959"/>
                </a:solidFill>
              </a:rPr>
              <a:t>Концепция проведения празднования 390летия города Красноярска</a:t>
            </a:r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88" y="881927"/>
            <a:ext cx="2836937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408175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262626"/>
                </a:solidFill>
              </a:rPr>
              <a:t>Площадка оборудована специализированными конструкциями для соревнований и показательных выступлений (напольное покрытие для единоборств и спортивных танцев, </a:t>
            </a:r>
            <a:r>
              <a:rPr lang="ru-RU" dirty="0" err="1" smtClean="0">
                <a:solidFill>
                  <a:srgbClr val="262626"/>
                </a:solidFill>
              </a:rPr>
              <a:t>скейт</a:t>
            </a:r>
            <a:r>
              <a:rPr lang="ru-RU" dirty="0" smtClean="0">
                <a:solidFill>
                  <a:srgbClr val="262626"/>
                </a:solidFill>
              </a:rPr>
              <a:t>/BMX/роллер – парк (рампы, перила), батуты.</a:t>
            </a:r>
          </a:p>
          <a:p>
            <a:pPr marL="0" indent="0">
              <a:buNone/>
            </a:pPr>
            <a:endParaRPr lang="ru-RU" dirty="0" smtClean="0">
              <a:solidFill>
                <a:srgbClr val="262626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262626"/>
                </a:solidFill>
              </a:rPr>
              <a:t>Направления: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- Велосипед: BMX, MTB, </a:t>
            </a:r>
            <a:r>
              <a:rPr lang="ru-RU" dirty="0" err="1" smtClean="0">
                <a:solidFill>
                  <a:srgbClr val="262626"/>
                </a:solidFill>
              </a:rPr>
              <a:t>Велотриал</a:t>
            </a:r>
            <a:r>
              <a:rPr lang="ru-RU" dirty="0" smtClean="0">
                <a:solidFill>
                  <a:srgbClr val="262626"/>
                </a:solidFill>
              </a:rPr>
              <a:t>, </a:t>
            </a:r>
            <a:r>
              <a:rPr lang="ru-RU" dirty="0" err="1" smtClean="0">
                <a:solidFill>
                  <a:srgbClr val="262626"/>
                </a:solidFill>
              </a:rPr>
              <a:t>Флэтлэнд</a:t>
            </a:r>
            <a:r>
              <a:rPr lang="ru-RU" dirty="0">
                <a:solidFill>
                  <a:srgbClr val="262626"/>
                </a:solidFill>
              </a:rPr>
              <a:t>;</a:t>
            </a:r>
            <a:endParaRPr lang="ru-RU" dirty="0" smtClean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- </a:t>
            </a:r>
            <a:r>
              <a:rPr lang="ru-RU" dirty="0" err="1" smtClean="0">
                <a:solidFill>
                  <a:srgbClr val="262626"/>
                </a:solidFill>
              </a:rPr>
              <a:t>Паркур</a:t>
            </a:r>
            <a:r>
              <a:rPr lang="ru-RU" dirty="0" smtClean="0">
                <a:solidFill>
                  <a:srgbClr val="262626"/>
                </a:solidFill>
              </a:rPr>
              <a:t>/</a:t>
            </a:r>
            <a:r>
              <a:rPr lang="ru-RU" dirty="0" err="1" smtClean="0">
                <a:solidFill>
                  <a:srgbClr val="262626"/>
                </a:solidFill>
              </a:rPr>
              <a:t>Фриран</a:t>
            </a:r>
            <a:r>
              <a:rPr lang="ru-RU" dirty="0" smtClean="0">
                <a:solidFill>
                  <a:srgbClr val="262626"/>
                </a:solidFill>
              </a:rPr>
              <a:t>/</a:t>
            </a:r>
            <a:r>
              <a:rPr lang="ru-RU" dirty="0" err="1" smtClean="0">
                <a:solidFill>
                  <a:srgbClr val="262626"/>
                </a:solidFill>
              </a:rPr>
              <a:t>Акрофристайл</a:t>
            </a:r>
            <a:r>
              <a:rPr lang="ru-RU" dirty="0">
                <a:solidFill>
                  <a:srgbClr val="262626"/>
                </a:solidFill>
              </a:rPr>
              <a:t>;</a:t>
            </a:r>
            <a:endParaRPr lang="ru-RU" dirty="0" smtClean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- Ролики: Агрессивные, Фитнес;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- Йога;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- </a:t>
            </a:r>
            <a:r>
              <a:rPr lang="ru-RU" dirty="0" err="1" smtClean="0">
                <a:solidFill>
                  <a:srgbClr val="262626"/>
                </a:solidFill>
              </a:rPr>
              <a:t>Капоэйра</a:t>
            </a:r>
            <a:r>
              <a:rPr lang="ru-RU" dirty="0">
                <a:solidFill>
                  <a:srgbClr val="262626"/>
                </a:solidFill>
              </a:rPr>
              <a:t>;</a:t>
            </a:r>
            <a:endParaRPr lang="ru-RU" dirty="0" smtClean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- Спортивная акробатика;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- Спортивная гимнастика;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- Прыжки на батуте;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- </a:t>
            </a:r>
            <a:r>
              <a:rPr lang="ru-RU" dirty="0" err="1" smtClean="0">
                <a:solidFill>
                  <a:srgbClr val="262626"/>
                </a:solidFill>
              </a:rPr>
              <a:t>Трикинг</a:t>
            </a:r>
            <a:r>
              <a:rPr lang="ru-RU" dirty="0">
                <a:solidFill>
                  <a:srgbClr val="262626"/>
                </a:solidFill>
              </a:rPr>
              <a:t>;</a:t>
            </a:r>
            <a:endParaRPr lang="ru-RU" dirty="0" smtClean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- Восточные боевые единоборства и т.д.</a:t>
            </a: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75" y="2923957"/>
            <a:ext cx="1259753" cy="1889630"/>
          </a:xfrm>
          <a:prstGeom prst="rect">
            <a:avLst/>
          </a:prstGeom>
        </p:spPr>
      </p:pic>
      <p:pic>
        <p:nvPicPr>
          <p:cNvPr id="28" name="Содержимо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25" y="2952564"/>
            <a:ext cx="1373625" cy="18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Площадка детства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21476" b="40367"/>
          <a:stretch/>
        </p:blipFill>
        <p:spPr>
          <a:xfrm>
            <a:off x="457200" y="3025553"/>
            <a:ext cx="8229599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ru-RU" sz="8800" dirty="0" smtClean="0">
                <a:solidFill>
                  <a:srgbClr val="262626"/>
                </a:solidFill>
              </a:rPr>
              <a:t>Проспект Мира напротив здания Краевой администрации и Площадь революции.</a:t>
            </a:r>
          </a:p>
          <a:p>
            <a:r>
              <a:rPr lang="ru-RU" sz="8800" dirty="0" smtClean="0">
                <a:solidFill>
                  <a:srgbClr val="262626"/>
                </a:solidFill>
              </a:rPr>
              <a:t>Ответственная организация </a:t>
            </a:r>
            <a:r>
              <a:rPr lang="mr-IN" sz="8800" dirty="0" smtClean="0">
                <a:solidFill>
                  <a:srgbClr val="262626"/>
                </a:solidFill>
              </a:rPr>
              <a:t>–</a:t>
            </a:r>
            <a:r>
              <a:rPr lang="ru-RU" sz="8800" dirty="0" smtClean="0">
                <a:solidFill>
                  <a:srgbClr val="262626"/>
                </a:solidFill>
              </a:rPr>
              <a:t> </a:t>
            </a:r>
            <a:r>
              <a:rPr lang="ru-RU" sz="8800" dirty="0" err="1" smtClean="0">
                <a:solidFill>
                  <a:srgbClr val="262626"/>
                </a:solidFill>
              </a:rPr>
              <a:t>SmartMom</a:t>
            </a:r>
            <a:r>
              <a:rPr lang="ru-RU" sz="8800" dirty="0" smtClean="0">
                <a:solidFill>
                  <a:srgbClr val="262626"/>
                </a:solidFill>
              </a:rPr>
              <a:t> - социально-значимый проект г. Красноярска, созданный мамами для мам. «Мы делаем </a:t>
            </a:r>
            <a:r>
              <a:rPr lang="ru-RU" sz="8800" dirty="0" err="1" smtClean="0">
                <a:solidFill>
                  <a:srgbClr val="262626"/>
                </a:solidFill>
              </a:rPr>
              <a:t>СоБытия</a:t>
            </a:r>
            <a:r>
              <a:rPr lang="ru-RU" sz="8800" dirty="0" smtClean="0">
                <a:solidFill>
                  <a:srgbClr val="262626"/>
                </a:solidFill>
              </a:rPr>
              <a:t> для мам, детей, и всей семьи!»</a:t>
            </a:r>
          </a:p>
          <a:p>
            <a:r>
              <a:rPr lang="ru-RU" sz="6400" dirty="0" err="1" smtClean="0">
                <a:solidFill>
                  <a:srgbClr val="262626"/>
                </a:solidFill>
              </a:rPr>
              <a:t>SmartMom</a:t>
            </a:r>
            <a:r>
              <a:rPr lang="ru-RU" sz="6400" dirty="0" smtClean="0">
                <a:solidFill>
                  <a:srgbClr val="262626"/>
                </a:solidFill>
              </a:rPr>
              <a:t> организовывали и проводили такие мероприятия как MOM’S QUIZ, </a:t>
            </a:r>
            <a:r>
              <a:rPr lang="ru-RU" sz="6400" dirty="0" err="1" smtClean="0">
                <a:solidFill>
                  <a:srgbClr val="262626"/>
                </a:solidFill>
              </a:rPr>
              <a:t>Insta</a:t>
            </a:r>
            <a:r>
              <a:rPr lang="ru-RU" sz="6400" dirty="0" smtClean="0">
                <a:solidFill>
                  <a:srgbClr val="262626"/>
                </a:solidFill>
              </a:rPr>
              <a:t> мама года, </a:t>
            </a:r>
            <a:r>
              <a:rPr lang="ru-RU" sz="6400" dirty="0" err="1" smtClean="0">
                <a:solidFill>
                  <a:srgbClr val="262626"/>
                </a:solidFill>
              </a:rPr>
              <a:t>Мамский</a:t>
            </a:r>
            <a:r>
              <a:rPr lang="ru-RU" sz="6400" dirty="0" smtClean="0">
                <a:solidFill>
                  <a:srgbClr val="262626"/>
                </a:solidFill>
              </a:rPr>
              <a:t> забег на роликах, </a:t>
            </a:r>
            <a:r>
              <a:rPr lang="ru-RU" sz="6400" dirty="0" err="1" smtClean="0">
                <a:solidFill>
                  <a:srgbClr val="262626"/>
                </a:solidFill>
              </a:rPr>
              <a:t>Moms</a:t>
            </a:r>
            <a:r>
              <a:rPr lang="ru-RU" sz="6400" dirty="0" smtClean="0">
                <a:solidFill>
                  <a:srgbClr val="262626"/>
                </a:solidFill>
              </a:rPr>
              <a:t> </a:t>
            </a:r>
            <a:r>
              <a:rPr lang="ru-RU" sz="6400" dirty="0" err="1" smtClean="0">
                <a:solidFill>
                  <a:srgbClr val="262626"/>
                </a:solidFill>
              </a:rPr>
              <a:t>bazar</a:t>
            </a:r>
            <a:r>
              <a:rPr lang="ru-RU" sz="6400" dirty="0" smtClean="0">
                <a:solidFill>
                  <a:srgbClr val="262626"/>
                </a:solidFill>
              </a:rPr>
              <a:t> и различные форумы, встречи, фестивали, </a:t>
            </a:r>
            <a:r>
              <a:rPr lang="ru-RU" sz="6400" dirty="0" err="1" smtClean="0">
                <a:solidFill>
                  <a:srgbClr val="262626"/>
                </a:solidFill>
              </a:rPr>
              <a:t>фотодни</a:t>
            </a:r>
            <a:r>
              <a:rPr lang="ru-RU" sz="6400" dirty="0">
                <a:solidFill>
                  <a:srgbClr val="262626"/>
                </a:solidFill>
              </a:rPr>
              <a:t> </a:t>
            </a:r>
            <a:r>
              <a:rPr lang="ru-RU" sz="6400" dirty="0" smtClean="0">
                <a:solidFill>
                  <a:srgbClr val="262626"/>
                </a:solidFill>
              </a:rPr>
              <a:t>для мам, детей и всей семьи!</a:t>
            </a:r>
            <a:endParaRPr lang="ru-RU" sz="64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8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881927"/>
            <a:ext cx="2835552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41076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rgbClr val="262626"/>
                </a:solidFill>
              </a:rPr>
              <a:t>В зоне детства (площадь революции) располагаются: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детские аттракционы;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мастер-классы,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чуткие чтения;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театрализованные представления (Театр кукол);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шоу – программы (</a:t>
            </a:r>
            <a:r>
              <a:rPr lang="ru-RU" dirty="0" err="1" smtClean="0">
                <a:solidFill>
                  <a:srgbClr val="262626"/>
                </a:solidFill>
              </a:rPr>
              <a:t>кванториум</a:t>
            </a:r>
            <a:r>
              <a:rPr lang="ru-RU" dirty="0" smtClean="0">
                <a:solidFill>
                  <a:srgbClr val="262626"/>
                </a:solidFill>
              </a:rPr>
              <a:t>, шоу мыльных пузырей, научные шоу и т.д.);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планетарий;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QUIZ;</a:t>
            </a:r>
          </a:p>
          <a:p>
            <a:r>
              <a:rPr lang="ru-RU" dirty="0" err="1" smtClean="0">
                <a:solidFill>
                  <a:srgbClr val="262626"/>
                </a:solidFill>
              </a:rPr>
              <a:t>квесты</a:t>
            </a:r>
            <a:r>
              <a:rPr lang="ru-RU" dirty="0" smtClean="0">
                <a:solidFill>
                  <a:srgbClr val="262626"/>
                </a:solidFill>
              </a:rPr>
              <a:t>;</a:t>
            </a:r>
          </a:p>
          <a:p>
            <a:r>
              <a:rPr lang="ru-RU" dirty="0">
                <a:solidFill>
                  <a:srgbClr val="262626"/>
                </a:solidFill>
              </a:rPr>
              <a:t>л</a:t>
            </a:r>
            <a:r>
              <a:rPr lang="ru-RU" dirty="0" smtClean="0">
                <a:solidFill>
                  <a:srgbClr val="262626"/>
                </a:solidFill>
              </a:rPr>
              <a:t>екции;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выставка и продажа товаров, инвентаря и продуктов питания для детей и их родителей.</a:t>
            </a: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75" y="2923957"/>
            <a:ext cx="1259753" cy="1889630"/>
          </a:xfrm>
          <a:prstGeom prst="rect">
            <a:avLst/>
          </a:prstGeom>
        </p:spPr>
      </p:pic>
      <p:pic>
        <p:nvPicPr>
          <p:cNvPr id="28" name="Содержимое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6" t="-371" r="17532"/>
          <a:stretch/>
        </p:blipFill>
        <p:spPr>
          <a:xfrm>
            <a:off x="7464225" y="2923957"/>
            <a:ext cx="1373625" cy="18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9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Площадка индустрии моды и красоты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6" b="32389"/>
          <a:stretch/>
        </p:blipFill>
        <p:spPr>
          <a:xfrm>
            <a:off x="457201" y="3025553"/>
            <a:ext cx="8229600" cy="1898650"/>
          </a:xfrm>
          <a:blipFill rotWithShape="1">
            <a:blip r:embed="rId2"/>
            <a:stretch>
              <a:fillRect/>
            </a:stretch>
          </a:blipFill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262626"/>
                </a:solidFill>
              </a:rPr>
              <a:t>Проспект Мира от ул. Обороны</a:t>
            </a:r>
            <a:r>
              <a:rPr lang="ru-RU" sz="1800" dirty="0">
                <a:solidFill>
                  <a:srgbClr val="262626"/>
                </a:solidFill>
              </a:rPr>
              <a:t> </a:t>
            </a:r>
            <a:r>
              <a:rPr lang="ru-RU" sz="1800" dirty="0" smtClean="0">
                <a:solidFill>
                  <a:srgbClr val="262626"/>
                </a:solidFill>
              </a:rPr>
              <a:t>до ул. Д. </a:t>
            </a:r>
            <a:r>
              <a:rPr lang="ru-RU" sz="1800" dirty="0">
                <a:solidFill>
                  <a:srgbClr val="262626"/>
                </a:solidFill>
              </a:rPr>
              <a:t>П</a:t>
            </a:r>
            <a:r>
              <a:rPr lang="ru-RU" sz="1800" dirty="0" smtClean="0">
                <a:solidFill>
                  <a:srgbClr val="262626"/>
                </a:solidFill>
              </a:rPr>
              <a:t>ролетариата, включая сквер Дзержинского </a:t>
            </a:r>
            <a:r>
              <a:rPr lang="mr-IN" sz="1800" dirty="0" smtClean="0">
                <a:solidFill>
                  <a:srgbClr val="262626"/>
                </a:solidFill>
              </a:rPr>
              <a:t>–</a:t>
            </a:r>
            <a:r>
              <a:rPr lang="ru-RU" sz="1800" dirty="0" smtClean="0">
                <a:solidFill>
                  <a:srgbClr val="262626"/>
                </a:solidFill>
              </a:rPr>
              <a:t> модная локация. От ул. Д. </a:t>
            </a:r>
            <a:r>
              <a:rPr lang="ru-RU" sz="1800" dirty="0">
                <a:solidFill>
                  <a:srgbClr val="262626"/>
                </a:solidFill>
              </a:rPr>
              <a:t>П</a:t>
            </a:r>
            <a:r>
              <a:rPr lang="ru-RU" sz="1800" dirty="0" smtClean="0">
                <a:solidFill>
                  <a:srgbClr val="262626"/>
                </a:solidFill>
              </a:rPr>
              <a:t>ролетариата до площади перед начальным факультетом КГПУ - Красота и </a:t>
            </a:r>
            <a:r>
              <a:rPr lang="ru-RU" sz="1800" dirty="0" err="1" smtClean="0">
                <a:solidFill>
                  <a:srgbClr val="262626"/>
                </a:solidFill>
              </a:rPr>
              <a:t>фотоплощадка</a:t>
            </a:r>
            <a:r>
              <a:rPr lang="ru-RU" sz="1800" dirty="0" smtClean="0">
                <a:solidFill>
                  <a:srgbClr val="262626"/>
                </a:solidFill>
              </a:rPr>
              <a:t>.</a:t>
            </a:r>
          </a:p>
          <a:p>
            <a:r>
              <a:rPr lang="ru-RU" sz="1800" dirty="0" smtClean="0">
                <a:solidFill>
                  <a:srgbClr val="262626"/>
                </a:solidFill>
              </a:rPr>
              <a:t>Ответственная организация </a:t>
            </a:r>
            <a:r>
              <a:rPr lang="mr-IN" sz="1800" dirty="0" smtClean="0">
                <a:solidFill>
                  <a:srgbClr val="262626"/>
                </a:solidFill>
              </a:rPr>
              <a:t>–</a:t>
            </a:r>
            <a:r>
              <a:rPr lang="ru-RU" sz="1800" dirty="0" err="1" smtClean="0">
                <a:solidFill>
                  <a:srgbClr val="262626"/>
                </a:solidFill>
              </a:rPr>
              <a:t>Siberian</a:t>
            </a:r>
            <a:r>
              <a:rPr lang="ru-RU" sz="1800" dirty="0" smtClean="0">
                <a:solidFill>
                  <a:srgbClr val="262626"/>
                </a:solidFill>
              </a:rPr>
              <a:t> </a:t>
            </a:r>
            <a:r>
              <a:rPr lang="ru-RU" sz="1800" dirty="0" err="1" smtClean="0">
                <a:solidFill>
                  <a:srgbClr val="262626"/>
                </a:solidFill>
              </a:rPr>
              <a:t>Fashion</a:t>
            </a:r>
            <a:r>
              <a:rPr lang="ru-RU" sz="1800" dirty="0" smtClean="0">
                <a:solidFill>
                  <a:srgbClr val="262626"/>
                </a:solidFill>
              </a:rPr>
              <a:t> </a:t>
            </a:r>
            <a:r>
              <a:rPr lang="ru-RU" sz="1800" dirty="0" err="1" smtClean="0">
                <a:solidFill>
                  <a:srgbClr val="262626"/>
                </a:solidFill>
              </a:rPr>
              <a:t>Market</a:t>
            </a:r>
            <a:r>
              <a:rPr lang="ru-RU" sz="1800" dirty="0" smtClean="0">
                <a:solidFill>
                  <a:srgbClr val="262626"/>
                </a:solidFill>
              </a:rPr>
              <a:t>  - </a:t>
            </a:r>
            <a:r>
              <a:rPr lang="ru-RU" sz="1800" dirty="0">
                <a:solidFill>
                  <a:srgbClr val="262626"/>
                </a:solidFill>
              </a:rPr>
              <a:t>М</a:t>
            </a:r>
            <a:r>
              <a:rPr lang="ru-RU" sz="1800" dirty="0" smtClean="0">
                <a:solidFill>
                  <a:srgbClr val="262626"/>
                </a:solidFill>
              </a:rPr>
              <a:t>ода.</a:t>
            </a:r>
          </a:p>
          <a:p>
            <a:r>
              <a:rPr lang="ru-RU" sz="1800" dirty="0">
                <a:solidFill>
                  <a:srgbClr val="262626"/>
                </a:solidFill>
              </a:rPr>
              <a:t>Ответственная организация </a:t>
            </a:r>
            <a:r>
              <a:rPr lang="mr-IN" sz="1800" dirty="0" smtClean="0">
                <a:solidFill>
                  <a:srgbClr val="262626"/>
                </a:solidFill>
              </a:rPr>
              <a:t>–</a:t>
            </a:r>
            <a:r>
              <a:rPr lang="ru-RU" sz="1800" dirty="0">
                <a:solidFill>
                  <a:srgbClr val="262626"/>
                </a:solidFill>
              </a:rPr>
              <a:t> </a:t>
            </a:r>
            <a:r>
              <a:rPr lang="en-US" sz="1800" dirty="0" err="1"/>
              <a:t>школа</a:t>
            </a:r>
            <a:r>
              <a:rPr lang="en-US" sz="1800" dirty="0"/>
              <a:t> </a:t>
            </a:r>
            <a:r>
              <a:rPr lang="en-US" sz="1800" dirty="0" err="1"/>
              <a:t>визажистов</a:t>
            </a:r>
            <a:r>
              <a:rPr lang="en-US" sz="1800" dirty="0"/>
              <a:t> </a:t>
            </a:r>
            <a:r>
              <a:rPr lang="en-US" sz="1800" dirty="0" err="1"/>
              <a:t>и</a:t>
            </a:r>
            <a:r>
              <a:rPr lang="en-US" sz="1800" dirty="0"/>
              <a:t> </a:t>
            </a:r>
            <a:r>
              <a:rPr lang="en-US" sz="1800" dirty="0" err="1"/>
              <a:t>парикмахеров</a:t>
            </a:r>
            <a:r>
              <a:rPr lang="en-US" sz="1800" dirty="0"/>
              <a:t> </a:t>
            </a:r>
            <a:r>
              <a:rPr lang="en-US" sz="1800" dirty="0" err="1" smtClean="0"/>
              <a:t>LEBOX.Beauty</a:t>
            </a:r>
            <a:r>
              <a:rPr lang="ru-RU" sz="1800" dirty="0" smtClean="0"/>
              <a:t> и </a:t>
            </a:r>
            <a:r>
              <a:rPr lang="ru-RU" sz="1800" dirty="0"/>
              <a:t>Арт мастерская </a:t>
            </a:r>
            <a:r>
              <a:rPr lang="ru-RU" sz="1800" dirty="0" err="1"/>
              <a:t>ЮшинBRO</a:t>
            </a:r>
            <a:r>
              <a:rPr lang="ru-RU" sz="1800" dirty="0"/>
              <a:t> </a:t>
            </a:r>
            <a:r>
              <a:rPr lang="ru-RU" sz="1800" dirty="0" smtClean="0"/>
              <a:t> </a:t>
            </a:r>
            <a:r>
              <a:rPr lang="mr-IN" sz="1800" dirty="0" smtClean="0"/>
              <a:t>–</a:t>
            </a:r>
            <a:r>
              <a:rPr lang="ru-RU" sz="1800" dirty="0" smtClean="0"/>
              <a:t> Красота.</a:t>
            </a:r>
          </a:p>
          <a:p>
            <a:r>
              <a:rPr lang="ru-RU" sz="1800" dirty="0" smtClean="0"/>
              <a:t>Ответственная организация </a:t>
            </a:r>
            <a:r>
              <a:rPr lang="ru-RU" sz="1800" dirty="0"/>
              <a:t>– </a:t>
            </a:r>
            <a:r>
              <a:rPr lang="ru-RU" sz="1800" dirty="0" smtClean="0"/>
              <a:t>Фотостудия и фотошкола RED - Фото.</a:t>
            </a:r>
            <a:endParaRPr lang="ru-RU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97146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40" y="881927"/>
            <a:ext cx="2832232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41206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262626"/>
                </a:solidFill>
              </a:rPr>
              <a:t>Небольшая сцена</a:t>
            </a:r>
            <a:r>
              <a:rPr lang="ru-RU" dirty="0">
                <a:solidFill>
                  <a:srgbClr val="262626"/>
                </a:solidFill>
              </a:rPr>
              <a:t> </a:t>
            </a:r>
            <a:r>
              <a:rPr lang="ru-RU" dirty="0" smtClean="0">
                <a:solidFill>
                  <a:srgbClr val="262626"/>
                </a:solidFill>
              </a:rPr>
              <a:t>будет установлена перед памятником Дзержинскому. На ней по графику будут выступать музыкальные группы города, </a:t>
            </a:r>
            <a:r>
              <a:rPr lang="ru-RU" dirty="0" err="1" smtClean="0">
                <a:solidFill>
                  <a:srgbClr val="262626"/>
                </a:solidFill>
              </a:rPr>
              <a:t>хедлайнеры</a:t>
            </a:r>
            <a:r>
              <a:rPr lang="ru-RU" dirty="0" smtClean="0">
                <a:solidFill>
                  <a:srgbClr val="262626"/>
                </a:solidFill>
              </a:rPr>
              <a:t> площадки («Твое далеко», «</a:t>
            </a:r>
            <a:r>
              <a:rPr lang="ru-RU" dirty="0" err="1" smtClean="0">
                <a:solidFill>
                  <a:srgbClr val="262626"/>
                </a:solidFill>
              </a:rPr>
              <a:t>Limebridge</a:t>
            </a:r>
            <a:r>
              <a:rPr lang="ru-RU" dirty="0" smtClean="0">
                <a:solidFill>
                  <a:srgbClr val="262626"/>
                </a:solidFill>
              </a:rPr>
              <a:t>») и ди-джеи. 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К сквере будет организован подиум для показов.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Гости праздника смогут приобрести дизайнерскую одежду и аксессуары, пообщаться с авторами коллекций, посетить модные показы, мастер-классы, получить консультацию профессиональных стилистов.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На площадке будут располагаться модные магазины и дизайнеры города и </a:t>
            </a:r>
            <a:r>
              <a:rPr lang="ru-RU" dirty="0">
                <a:solidFill>
                  <a:srgbClr val="262626"/>
                </a:solidFill>
              </a:rPr>
              <a:t>С</a:t>
            </a:r>
            <a:r>
              <a:rPr lang="ru-RU" dirty="0" smtClean="0">
                <a:solidFill>
                  <a:srgbClr val="262626"/>
                </a:solidFill>
              </a:rPr>
              <a:t>ибири.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Гаражная распродажа – каждый желающий сможет принести вещи на продажу.</a:t>
            </a: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4" y="2971788"/>
            <a:ext cx="1435175" cy="1793968"/>
          </a:xfrm>
          <a:prstGeom prst="rect">
            <a:avLst/>
          </a:prstGeom>
        </p:spPr>
      </p:pic>
      <p:pic>
        <p:nvPicPr>
          <p:cNvPr id="28" name="Содержимо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25" y="3010256"/>
            <a:ext cx="1373625" cy="17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9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07" y="881927"/>
            <a:ext cx="2846900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3931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262626"/>
                </a:solidFill>
              </a:rPr>
              <a:t>Площадка для визажистов и стилистов</a:t>
            </a:r>
            <a:r>
              <a:rPr lang="ru-RU" dirty="0" smtClean="0">
                <a:solidFill>
                  <a:srgbClr val="262626"/>
                </a:solidFill>
              </a:rPr>
              <a:t>. Мастер-классы, возможность сделать легкий макияж, получить консультацию по стилю.</a:t>
            </a:r>
            <a:endParaRPr lang="ru-RU" dirty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Площадка парикмахеров. Каждый </a:t>
            </a:r>
            <a:r>
              <a:rPr lang="ru-RU" dirty="0">
                <a:solidFill>
                  <a:srgbClr val="262626"/>
                </a:solidFill>
              </a:rPr>
              <a:t>желающий сможет подстричься, побриться, сделать прическу по специальной цене.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Галерея от фотографов города.</a:t>
            </a:r>
            <a:endParaRPr lang="ru-RU" dirty="0">
              <a:solidFill>
                <a:srgbClr val="262626"/>
              </a:solidFill>
            </a:endParaRPr>
          </a:p>
          <a:p>
            <a:r>
              <a:rPr lang="ru-RU" dirty="0">
                <a:solidFill>
                  <a:srgbClr val="262626"/>
                </a:solidFill>
              </a:rPr>
              <a:t>Курсы позирования от модельного </a:t>
            </a:r>
            <a:r>
              <a:rPr lang="ru-RU" dirty="0" smtClean="0">
                <a:solidFill>
                  <a:srgbClr val="262626"/>
                </a:solidFill>
              </a:rPr>
              <a:t>агентства.</a:t>
            </a:r>
            <a:endParaRPr lang="ru-RU" dirty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Фотозоны от разных фотостудий.</a:t>
            </a:r>
            <a:endParaRPr lang="ru-RU" dirty="0">
              <a:solidFill>
                <a:srgbClr val="262626"/>
              </a:solidFill>
            </a:endParaRPr>
          </a:p>
          <a:p>
            <a:r>
              <a:rPr lang="ru-RU" dirty="0">
                <a:solidFill>
                  <a:srgbClr val="262626"/>
                </a:solidFill>
              </a:rPr>
              <a:t>Лекции по </a:t>
            </a:r>
            <a:r>
              <a:rPr lang="ru-RU" dirty="0" smtClean="0">
                <a:solidFill>
                  <a:srgbClr val="262626"/>
                </a:solidFill>
              </a:rPr>
              <a:t>фотографии и мастер-классы.</a:t>
            </a: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0" y="2923957"/>
            <a:ext cx="1258003" cy="1889630"/>
          </a:xfrm>
          <a:prstGeom prst="rect">
            <a:avLst/>
          </a:prstGeom>
        </p:spPr>
      </p:pic>
      <p:pic>
        <p:nvPicPr>
          <p:cNvPr id="28" name="Содержимо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76" y="2923957"/>
            <a:ext cx="1258523" cy="18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9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Танцевальная площадка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30741"/>
          <a:stretch/>
        </p:blipFill>
        <p:spPr>
          <a:xfrm>
            <a:off x="457201" y="3025553"/>
            <a:ext cx="8229600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От площади перед начальным факультетом КГПУ до улицы Кирова</a:t>
            </a:r>
            <a:r>
              <a:rPr lang="ru-RU" sz="1800" dirty="0" smtClean="0">
                <a:solidFill>
                  <a:srgbClr val="262626"/>
                </a:solidFill>
              </a:rPr>
              <a:t>.</a:t>
            </a:r>
          </a:p>
          <a:p>
            <a:r>
              <a:rPr lang="ru-RU" sz="2400" dirty="0">
                <a:solidFill>
                  <a:srgbClr val="262626"/>
                </a:solidFill>
              </a:rPr>
              <a:t>Ответственные за площадку - «</a:t>
            </a:r>
            <a:r>
              <a:rPr lang="ru-RU" sz="2400" dirty="0" err="1">
                <a:solidFill>
                  <a:srgbClr val="262626"/>
                </a:solidFill>
              </a:rPr>
              <a:t>A</a:t>
            </a:r>
            <a:r>
              <a:rPr lang="ru-RU" sz="2400" dirty="0">
                <a:solidFill>
                  <a:srgbClr val="262626"/>
                </a:solidFill>
              </a:rPr>
              <a:t> </a:t>
            </a:r>
            <a:r>
              <a:rPr lang="ru-RU" sz="2400" dirty="0" err="1">
                <a:solidFill>
                  <a:srgbClr val="262626"/>
                </a:solidFill>
              </a:rPr>
              <a:t>Nice</a:t>
            </a:r>
            <a:r>
              <a:rPr lang="ru-RU" sz="2400" dirty="0">
                <a:solidFill>
                  <a:srgbClr val="262626"/>
                </a:solidFill>
              </a:rPr>
              <a:t> </a:t>
            </a:r>
            <a:r>
              <a:rPr lang="ru-RU" sz="2400" dirty="0" err="1">
                <a:solidFill>
                  <a:srgbClr val="262626"/>
                </a:solidFill>
              </a:rPr>
              <a:t>Day</a:t>
            </a:r>
            <a:r>
              <a:rPr lang="ru-RU" sz="2400" dirty="0" smtClean="0">
                <a:solidFill>
                  <a:srgbClr val="262626"/>
                </a:solidFill>
              </a:rPr>
              <a:t>».</a:t>
            </a:r>
          </a:p>
          <a:p>
            <a:r>
              <a:rPr lang="ru-RU" sz="1700" dirty="0">
                <a:solidFill>
                  <a:srgbClr val="262626"/>
                </a:solidFill>
              </a:rPr>
              <a:t>«</a:t>
            </a:r>
            <a:r>
              <a:rPr lang="ru-RU" sz="1700" dirty="0" err="1">
                <a:solidFill>
                  <a:srgbClr val="262626"/>
                </a:solidFill>
              </a:rPr>
              <a:t>A</a:t>
            </a:r>
            <a:r>
              <a:rPr lang="ru-RU" sz="1700" dirty="0">
                <a:solidFill>
                  <a:srgbClr val="262626"/>
                </a:solidFill>
              </a:rPr>
              <a:t> </a:t>
            </a:r>
            <a:r>
              <a:rPr lang="ru-RU" sz="1700" dirty="0" err="1">
                <a:solidFill>
                  <a:srgbClr val="262626"/>
                </a:solidFill>
              </a:rPr>
              <a:t>Nice</a:t>
            </a:r>
            <a:r>
              <a:rPr lang="ru-RU" sz="1700" dirty="0">
                <a:solidFill>
                  <a:srgbClr val="262626"/>
                </a:solidFill>
              </a:rPr>
              <a:t> </a:t>
            </a:r>
            <a:r>
              <a:rPr lang="ru-RU" sz="1700" dirty="0" err="1">
                <a:solidFill>
                  <a:srgbClr val="262626"/>
                </a:solidFill>
              </a:rPr>
              <a:t>Day</a:t>
            </a:r>
            <a:r>
              <a:rPr lang="ru-RU" sz="1700" dirty="0" smtClean="0">
                <a:solidFill>
                  <a:srgbClr val="262626"/>
                </a:solidFill>
              </a:rPr>
              <a:t>»  </a:t>
            </a:r>
            <a:r>
              <a:rPr lang="ru-RU" sz="1700" dirty="0">
                <a:solidFill>
                  <a:srgbClr val="262626"/>
                </a:solidFill>
              </a:rPr>
              <a:t>- уникальный проект Сибири, не имеющий аналогов </a:t>
            </a:r>
            <a:r>
              <a:rPr lang="ru-RU" sz="1700" dirty="0" smtClean="0">
                <a:solidFill>
                  <a:srgbClr val="262626"/>
                </a:solidFill>
              </a:rPr>
              <a:t>в России </a:t>
            </a:r>
            <a:r>
              <a:rPr lang="ru-RU" sz="1700" dirty="0">
                <a:solidFill>
                  <a:srgbClr val="262626"/>
                </a:solidFill>
              </a:rPr>
              <a:t>и Европе</a:t>
            </a:r>
            <a:r>
              <a:rPr lang="ru-RU" sz="1700" dirty="0" smtClean="0">
                <a:solidFill>
                  <a:srgbClr val="262626"/>
                </a:solidFill>
              </a:rPr>
              <a:t>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0099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881927"/>
            <a:ext cx="2835552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41206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262626"/>
                </a:solidFill>
              </a:rPr>
              <a:t>Площадка оборудована специальным настилом.</a:t>
            </a:r>
          </a:p>
          <a:p>
            <a:r>
              <a:rPr lang="ru-RU" dirty="0">
                <a:solidFill>
                  <a:srgbClr val="262626"/>
                </a:solidFill>
              </a:rPr>
              <a:t>На площадке проходят мастер классы, показательные выступления, </a:t>
            </a:r>
            <a:r>
              <a:rPr lang="ru-RU" dirty="0" err="1" smtClean="0">
                <a:solidFill>
                  <a:srgbClr val="262626"/>
                </a:solidFill>
              </a:rPr>
              <a:t>батлы</a:t>
            </a:r>
            <a:r>
              <a:rPr lang="ru-RU" dirty="0" smtClean="0">
                <a:solidFill>
                  <a:srgbClr val="262626"/>
                </a:solidFill>
              </a:rPr>
              <a:t> </a:t>
            </a:r>
            <a:r>
              <a:rPr lang="ru-RU" dirty="0">
                <a:solidFill>
                  <a:srgbClr val="262626"/>
                </a:solidFill>
              </a:rPr>
              <a:t>в </a:t>
            </a:r>
            <a:r>
              <a:rPr lang="ru-RU" dirty="0" smtClean="0">
                <a:solidFill>
                  <a:srgbClr val="262626"/>
                </a:solidFill>
              </a:rPr>
              <a:t>различных танцевальных </a:t>
            </a:r>
            <a:r>
              <a:rPr lang="ru-RU" dirty="0">
                <a:solidFill>
                  <a:srgbClr val="262626"/>
                </a:solidFill>
              </a:rPr>
              <a:t>направлениях.</a:t>
            </a:r>
          </a:p>
          <a:p>
            <a:r>
              <a:rPr lang="ru-RU" dirty="0" err="1" smtClean="0">
                <a:solidFill>
                  <a:srgbClr val="262626"/>
                </a:solidFill>
              </a:rPr>
              <a:t>Хедлайнеры</a:t>
            </a:r>
            <a:r>
              <a:rPr lang="ru-RU" dirty="0" smtClean="0">
                <a:solidFill>
                  <a:srgbClr val="262626"/>
                </a:solidFill>
              </a:rPr>
              <a:t> - известные </a:t>
            </a:r>
            <a:r>
              <a:rPr lang="ru-RU" dirty="0">
                <a:solidFill>
                  <a:srgbClr val="262626"/>
                </a:solidFill>
              </a:rPr>
              <a:t>российские и иностранные преподаватели, задающие тенденции </a:t>
            </a:r>
            <a:r>
              <a:rPr lang="ru-RU" dirty="0" smtClean="0">
                <a:solidFill>
                  <a:srgbClr val="262626"/>
                </a:solidFill>
              </a:rPr>
              <a:t>в мире </a:t>
            </a:r>
            <a:r>
              <a:rPr lang="ru-RU" dirty="0">
                <a:solidFill>
                  <a:srgbClr val="262626"/>
                </a:solidFill>
              </a:rPr>
              <a:t>танца, йоги и спорта, которые готовы делиться новой, актуальной информацией с </a:t>
            </a:r>
            <a:r>
              <a:rPr lang="ru-RU" dirty="0" smtClean="0">
                <a:solidFill>
                  <a:srgbClr val="262626"/>
                </a:solidFill>
              </a:rPr>
              <a:t>гостями праздника</a:t>
            </a:r>
            <a:r>
              <a:rPr lang="ru-RU" dirty="0">
                <a:solidFill>
                  <a:srgbClr val="262626"/>
                </a:solidFill>
              </a:rPr>
              <a:t>.</a:t>
            </a:r>
            <a:endParaRPr lang="ru-RU" dirty="0" smtClean="0">
              <a:solidFill>
                <a:srgbClr val="262626"/>
              </a:solidFill>
            </a:endParaRP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1" y="2913568"/>
            <a:ext cx="2886965" cy="19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79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Площадка театра и кино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0" r="-50" b="31856"/>
          <a:stretch/>
        </p:blipFill>
        <p:spPr>
          <a:xfrm>
            <a:off x="457201" y="3025553"/>
            <a:ext cx="8229600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Проспект Мира от ул. Кирова до ул. </a:t>
            </a:r>
            <a:r>
              <a:rPr lang="ru-RU" sz="2400" dirty="0" err="1" smtClean="0">
                <a:solidFill>
                  <a:srgbClr val="262626"/>
                </a:solidFill>
              </a:rPr>
              <a:t>Перенсона</a:t>
            </a:r>
            <a:r>
              <a:rPr lang="ru-RU" sz="2400" dirty="0" smtClean="0">
                <a:solidFill>
                  <a:srgbClr val="262626"/>
                </a:solidFill>
              </a:rPr>
              <a:t>. Сквер им. Пушкина.</a:t>
            </a:r>
          </a:p>
          <a:p>
            <a:r>
              <a:rPr lang="ru-RU" sz="2200" dirty="0" smtClean="0">
                <a:solidFill>
                  <a:srgbClr val="262626"/>
                </a:solidFill>
              </a:rPr>
              <a:t>Ответственный </a:t>
            </a:r>
            <a:r>
              <a:rPr lang="ru-RU" sz="2200" dirty="0">
                <a:solidFill>
                  <a:srgbClr val="262626"/>
                </a:solidFill>
              </a:rPr>
              <a:t>за площадку театр – «Театр на крыше</a:t>
            </a:r>
            <a:r>
              <a:rPr lang="ru-RU" sz="2200" dirty="0" smtClean="0">
                <a:solidFill>
                  <a:srgbClr val="262626"/>
                </a:solidFill>
              </a:rPr>
              <a:t>». </a:t>
            </a:r>
          </a:p>
          <a:p>
            <a:r>
              <a:rPr lang="ru-RU" sz="1600" dirty="0" smtClean="0">
                <a:solidFill>
                  <a:srgbClr val="262626"/>
                </a:solidFill>
              </a:rPr>
              <a:t>«</a:t>
            </a:r>
            <a:r>
              <a:rPr lang="ru-RU" sz="1600" dirty="0">
                <a:solidFill>
                  <a:srgbClr val="262626"/>
                </a:solidFill>
              </a:rPr>
              <a:t>Театр на крыше» - это проект, который включает в себя не только театральные постановки, но </a:t>
            </a:r>
            <a:r>
              <a:rPr lang="ru-RU" sz="1600" dirty="0" smtClean="0">
                <a:solidFill>
                  <a:srgbClr val="262626"/>
                </a:solidFill>
              </a:rPr>
              <a:t>и концерты</a:t>
            </a:r>
            <a:r>
              <a:rPr lang="ru-RU" sz="1600" dirty="0">
                <a:solidFill>
                  <a:srgbClr val="262626"/>
                </a:solidFill>
              </a:rPr>
              <a:t>, вечеринки, мастер-классы и многое другое.</a:t>
            </a:r>
            <a:endParaRPr lang="ru-RU" sz="1600" dirty="0" smtClean="0">
              <a:solidFill>
                <a:srgbClr val="262626"/>
              </a:solidFill>
            </a:endParaRPr>
          </a:p>
          <a:p>
            <a:r>
              <a:rPr lang="ru-RU" sz="2200" dirty="0"/>
              <a:t>Ответственные за площадку кино – «Дом кино</a:t>
            </a:r>
            <a:r>
              <a:rPr lang="ru-RU" sz="2200" dirty="0" smtClean="0"/>
              <a:t>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308461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881927"/>
            <a:ext cx="2835552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41206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 smtClean="0">
                <a:solidFill>
                  <a:srgbClr val="262626"/>
                </a:solidFill>
              </a:rPr>
              <a:t>Хедлайнер</a:t>
            </a:r>
            <a:r>
              <a:rPr lang="ru-RU" dirty="0" smtClean="0">
                <a:solidFill>
                  <a:srgbClr val="262626"/>
                </a:solidFill>
              </a:rPr>
              <a:t> </a:t>
            </a:r>
            <a:r>
              <a:rPr lang="ru-RU" dirty="0">
                <a:solidFill>
                  <a:srgbClr val="262626"/>
                </a:solidFill>
              </a:rPr>
              <a:t>площадки – представление от «Театра на крыше»</a:t>
            </a:r>
          </a:p>
          <a:p>
            <a:r>
              <a:rPr lang="ru-RU" dirty="0">
                <a:solidFill>
                  <a:srgbClr val="262626"/>
                </a:solidFill>
              </a:rPr>
              <a:t>Мастер-классы по актерскому </a:t>
            </a:r>
            <a:r>
              <a:rPr lang="ru-RU" dirty="0" smtClean="0">
                <a:solidFill>
                  <a:srgbClr val="262626"/>
                </a:solidFill>
              </a:rPr>
              <a:t>мастерству;</a:t>
            </a:r>
          </a:p>
          <a:p>
            <a:r>
              <a:rPr lang="ru-RU" dirty="0" err="1" smtClean="0">
                <a:solidFill>
                  <a:srgbClr val="262626"/>
                </a:solidFill>
              </a:rPr>
              <a:t>playback</a:t>
            </a:r>
            <a:r>
              <a:rPr lang="ru-RU" dirty="0" smtClean="0">
                <a:solidFill>
                  <a:srgbClr val="262626"/>
                </a:solidFill>
              </a:rPr>
              <a:t> театр;</a:t>
            </a:r>
            <a:endParaRPr lang="en-US" dirty="0" smtClean="0">
              <a:solidFill>
                <a:srgbClr val="262626"/>
              </a:solidFill>
            </a:endParaRPr>
          </a:p>
          <a:p>
            <a:r>
              <a:rPr lang="en-US" dirty="0" err="1" smtClean="0">
                <a:solidFill>
                  <a:srgbClr val="262626"/>
                </a:solidFill>
              </a:rPr>
              <a:t>StandUp</a:t>
            </a:r>
            <a:r>
              <a:rPr lang="ru-RU" dirty="0" smtClean="0">
                <a:solidFill>
                  <a:srgbClr val="262626"/>
                </a:solidFill>
              </a:rPr>
              <a:t>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читки </a:t>
            </a:r>
            <a:r>
              <a:rPr lang="ru-RU" dirty="0">
                <a:solidFill>
                  <a:srgbClr val="262626"/>
                </a:solidFill>
              </a:rPr>
              <a:t>для детей и взрослых</a:t>
            </a:r>
            <a:r>
              <a:rPr lang="ru-RU" dirty="0" smtClean="0">
                <a:solidFill>
                  <a:srgbClr val="262626"/>
                </a:solidFill>
              </a:rPr>
              <a:t>.</a:t>
            </a:r>
          </a:p>
          <a:p>
            <a:r>
              <a:rPr lang="ru-RU" dirty="0">
                <a:solidFill>
                  <a:srgbClr val="262626"/>
                </a:solidFill>
              </a:rPr>
              <a:t>Кино-дворик – показ фильмов. Мастер-классы и лекции по истории кино, режиссуре, </a:t>
            </a:r>
            <a:r>
              <a:rPr lang="ru-RU" dirty="0" smtClean="0">
                <a:solidFill>
                  <a:srgbClr val="262626"/>
                </a:solidFill>
              </a:rPr>
              <a:t>сценарному мастерству</a:t>
            </a:r>
            <a:r>
              <a:rPr lang="ru-RU" dirty="0">
                <a:solidFill>
                  <a:srgbClr val="262626"/>
                </a:solidFill>
              </a:rPr>
              <a:t>.</a:t>
            </a:r>
            <a:endParaRPr lang="ru-RU" dirty="0" smtClean="0">
              <a:solidFill>
                <a:srgbClr val="262626"/>
              </a:solidFill>
            </a:endParaRPr>
          </a:p>
        </p:txBody>
      </p:sp>
      <p:pic>
        <p:nvPicPr>
          <p:cNvPr id="28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50" y="2923957"/>
            <a:ext cx="2832232" cy="18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73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Снимок экрана 2018-01-16 в 10.54.32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122" b="-568"/>
          <a:stretch/>
        </p:blipFill>
        <p:spPr>
          <a:xfrm>
            <a:off x="457200" y="2812320"/>
            <a:ext cx="8229600" cy="2085118"/>
          </a:xfrm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" y="907200"/>
            <a:ext cx="8229600" cy="1714263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ru-RU" dirty="0" smtClean="0"/>
              <a:t>Перекрыть проспект Мира и примыкающие улицы, от улицы Декабристов до площади Мира включительно.</a:t>
            </a:r>
          </a:p>
        </p:txBody>
      </p:sp>
      <p:sp>
        <p:nvSpPr>
          <p:cNvPr id="15" name="Название 3"/>
          <p:cNvSpPr>
            <a:spLocks noGrp="1"/>
          </p:cNvSpPr>
          <p:nvPr>
            <p:ph type="title"/>
          </p:nvPr>
        </p:nvSpPr>
        <p:spPr>
          <a:xfrm>
            <a:off x="457200" y="181440"/>
            <a:ext cx="8229600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Площадка образования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9" b="32937"/>
          <a:stretch/>
        </p:blipFill>
        <p:spPr>
          <a:xfrm>
            <a:off x="457201" y="3025553"/>
            <a:ext cx="8229600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Проспект Мира от ул. </a:t>
            </a:r>
            <a:r>
              <a:rPr lang="ru-RU" sz="2400" dirty="0" err="1" smtClean="0">
                <a:solidFill>
                  <a:srgbClr val="262626"/>
                </a:solidFill>
              </a:rPr>
              <a:t>Перенсона</a:t>
            </a:r>
            <a:r>
              <a:rPr lang="ru-RU" sz="2400" dirty="0">
                <a:solidFill>
                  <a:srgbClr val="262626"/>
                </a:solidFill>
              </a:rPr>
              <a:t> </a:t>
            </a:r>
            <a:r>
              <a:rPr lang="ru-RU" sz="2400" dirty="0" smtClean="0">
                <a:solidFill>
                  <a:srgbClr val="262626"/>
                </a:solidFill>
              </a:rPr>
              <a:t>до ул. </a:t>
            </a:r>
            <a:r>
              <a:rPr lang="ru-RU" sz="2400" dirty="0" err="1" smtClean="0">
                <a:solidFill>
                  <a:srgbClr val="262626"/>
                </a:solidFill>
              </a:rPr>
              <a:t>Вейнбаума</a:t>
            </a:r>
            <a:endParaRPr lang="ru-RU" sz="2400" dirty="0" smtClean="0">
              <a:solidFill>
                <a:srgbClr val="262626"/>
              </a:solidFill>
            </a:endParaRP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</a:t>
            </a:r>
            <a:r>
              <a:rPr lang="ru-RU" sz="2400" dirty="0">
                <a:solidFill>
                  <a:srgbClr val="262626"/>
                </a:solidFill>
              </a:rPr>
              <a:t>за </a:t>
            </a:r>
            <a:r>
              <a:rPr lang="ru-RU" sz="2400" dirty="0" smtClean="0">
                <a:solidFill>
                  <a:srgbClr val="262626"/>
                </a:solidFill>
              </a:rPr>
              <a:t>площадку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 smtClean="0">
                <a:solidFill>
                  <a:srgbClr val="262626"/>
                </a:solidFill>
              </a:rPr>
              <a:t> ГУО, ГУК, </a:t>
            </a:r>
            <a:r>
              <a:rPr lang="ru-RU" sz="2400" dirty="0" err="1" smtClean="0">
                <a:solidFill>
                  <a:srgbClr val="262626"/>
                </a:solidFill>
              </a:rPr>
              <a:t>Красспорт</a:t>
            </a:r>
            <a:r>
              <a:rPr lang="ru-RU" sz="2400" dirty="0" smtClean="0">
                <a:solidFill>
                  <a:srgbClr val="262626"/>
                </a:solidFill>
              </a:rPr>
              <a:t>, Управление молодежной политике. </a:t>
            </a: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за </a:t>
            </a:r>
            <a:r>
              <a:rPr lang="ru-RU" sz="2400" dirty="0" err="1" smtClean="0">
                <a:solidFill>
                  <a:srgbClr val="262626"/>
                </a:solidFill>
              </a:rPr>
              <a:t>квесты</a:t>
            </a:r>
            <a:r>
              <a:rPr lang="ru-RU" sz="2400" dirty="0" smtClean="0">
                <a:solidFill>
                  <a:srgbClr val="262626"/>
                </a:solidFill>
              </a:rPr>
              <a:t> и </a:t>
            </a:r>
            <a:r>
              <a:rPr lang="ru-RU" sz="2400" dirty="0" err="1" smtClean="0">
                <a:solidFill>
                  <a:srgbClr val="262626"/>
                </a:solidFill>
              </a:rPr>
              <a:t>квизы</a:t>
            </a:r>
            <a:r>
              <a:rPr lang="ru-RU" sz="2400" dirty="0" smtClean="0">
                <a:solidFill>
                  <a:srgbClr val="262626"/>
                </a:solidFill>
              </a:rPr>
              <a:t>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 smtClean="0">
                <a:solidFill>
                  <a:srgbClr val="262626"/>
                </a:solidFill>
              </a:rPr>
              <a:t> коммерческие организации.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7724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881927"/>
            <a:ext cx="2835552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41206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>
                <a:solidFill>
                  <a:srgbClr val="262626"/>
                </a:solidFill>
              </a:rPr>
              <a:t>Квесты</a:t>
            </a:r>
            <a:r>
              <a:rPr lang="ru-RU" dirty="0">
                <a:solidFill>
                  <a:srgbClr val="262626"/>
                </a:solidFill>
              </a:rPr>
              <a:t> по </a:t>
            </a:r>
            <a:r>
              <a:rPr lang="ru-RU" dirty="0" smtClean="0">
                <a:solidFill>
                  <a:srgbClr val="262626"/>
                </a:solidFill>
              </a:rPr>
              <a:t>истории города;</a:t>
            </a:r>
          </a:p>
          <a:p>
            <a:r>
              <a:rPr lang="ru-RU" dirty="0" err="1" smtClean="0">
                <a:solidFill>
                  <a:srgbClr val="262626"/>
                </a:solidFill>
              </a:rPr>
              <a:t>Квизы</a:t>
            </a:r>
            <a:r>
              <a:rPr lang="ru-RU" dirty="0" smtClean="0">
                <a:solidFill>
                  <a:srgbClr val="262626"/>
                </a:solidFill>
              </a:rPr>
              <a:t> по истории города; </a:t>
            </a:r>
          </a:p>
          <a:p>
            <a:r>
              <a:rPr lang="ru-RU" dirty="0">
                <a:solidFill>
                  <a:srgbClr val="262626"/>
                </a:solidFill>
              </a:rPr>
              <a:t>Л</a:t>
            </a:r>
            <a:r>
              <a:rPr lang="ru-RU" dirty="0" smtClean="0">
                <a:solidFill>
                  <a:srgbClr val="262626"/>
                </a:solidFill>
              </a:rPr>
              <a:t>екции </a:t>
            </a:r>
            <a:r>
              <a:rPr lang="ru-RU" dirty="0">
                <a:solidFill>
                  <a:srgbClr val="262626"/>
                </a:solidFill>
              </a:rPr>
              <a:t>и курсы на разнообразные </a:t>
            </a:r>
            <a:r>
              <a:rPr lang="ru-RU" dirty="0" smtClean="0">
                <a:solidFill>
                  <a:srgbClr val="262626"/>
                </a:solidFill>
              </a:rPr>
              <a:t>темы;</a:t>
            </a:r>
          </a:p>
          <a:p>
            <a:r>
              <a:rPr lang="ru-RU" dirty="0">
                <a:solidFill>
                  <a:srgbClr val="262626"/>
                </a:solidFill>
              </a:rPr>
              <a:t>И</a:t>
            </a:r>
            <a:r>
              <a:rPr lang="ru-RU" dirty="0" smtClean="0">
                <a:solidFill>
                  <a:srgbClr val="262626"/>
                </a:solidFill>
              </a:rPr>
              <a:t>нформационные </a:t>
            </a:r>
            <a:r>
              <a:rPr lang="ru-RU" dirty="0">
                <a:solidFill>
                  <a:srgbClr val="262626"/>
                </a:solidFill>
              </a:rPr>
              <a:t>стенды </a:t>
            </a:r>
            <a:r>
              <a:rPr lang="ru-RU" dirty="0" smtClean="0">
                <a:solidFill>
                  <a:srgbClr val="262626"/>
                </a:solidFill>
              </a:rPr>
              <a:t>и локации </a:t>
            </a:r>
            <a:r>
              <a:rPr lang="ru-RU" dirty="0">
                <a:solidFill>
                  <a:srgbClr val="262626"/>
                </a:solidFill>
              </a:rPr>
              <a:t>от образовательных учреждений города и секций (школы, институты, курсы и т.д.).</a:t>
            </a:r>
            <a:endParaRPr lang="ru-RU" dirty="0" smtClean="0">
              <a:solidFill>
                <a:srgbClr val="262626"/>
              </a:solidFill>
            </a:endParaRP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2911988"/>
            <a:ext cx="2832919" cy="188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80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Площадка ОБЖ и внутреннего туризма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2" b="32113"/>
          <a:stretch/>
        </p:blipFill>
        <p:spPr>
          <a:xfrm>
            <a:off x="457201" y="3025553"/>
            <a:ext cx="8229600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Проспект Мира от ул. </a:t>
            </a:r>
            <a:r>
              <a:rPr lang="ru-RU" sz="2400" dirty="0" err="1" smtClean="0">
                <a:solidFill>
                  <a:srgbClr val="262626"/>
                </a:solidFill>
              </a:rPr>
              <a:t>Вейнбаума</a:t>
            </a:r>
            <a:r>
              <a:rPr lang="ru-RU" sz="2400" dirty="0" smtClean="0">
                <a:solidFill>
                  <a:srgbClr val="262626"/>
                </a:solidFill>
              </a:rPr>
              <a:t> до ул. Сурикова. </a:t>
            </a: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</a:t>
            </a:r>
            <a:r>
              <a:rPr lang="ru-RU" sz="2400" dirty="0">
                <a:solidFill>
                  <a:srgbClr val="262626"/>
                </a:solidFill>
              </a:rPr>
              <a:t>за </a:t>
            </a:r>
            <a:r>
              <a:rPr lang="ru-RU" sz="2400" dirty="0" smtClean="0">
                <a:solidFill>
                  <a:srgbClr val="262626"/>
                </a:solidFill>
              </a:rPr>
              <a:t>площадку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 smtClean="0">
                <a:solidFill>
                  <a:srgbClr val="262626"/>
                </a:solidFill>
              </a:rPr>
              <a:t> МВД, МЧС, Минздрав, общественные и коммерческие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987205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43" y="881927"/>
            <a:ext cx="2836627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393165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262626"/>
                </a:solidFill>
              </a:rPr>
              <a:t>Курсы самообороны, первой помощи, МЧС</a:t>
            </a:r>
            <a:r>
              <a:rPr lang="ru-RU" dirty="0" smtClean="0">
                <a:solidFill>
                  <a:srgbClr val="262626"/>
                </a:solidFill>
              </a:rPr>
              <a:t>. Лекции от общественных организаций.</a:t>
            </a:r>
            <a:endParaRPr lang="ru-RU" dirty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Внутренний туризм. Локации про путешествие </a:t>
            </a:r>
            <a:r>
              <a:rPr lang="ru-RU" dirty="0">
                <a:solidFill>
                  <a:srgbClr val="262626"/>
                </a:solidFill>
              </a:rPr>
              <a:t>по России, особое внимание курортам </a:t>
            </a:r>
            <a:r>
              <a:rPr lang="ru-RU" dirty="0" smtClean="0">
                <a:solidFill>
                  <a:srgbClr val="262626"/>
                </a:solidFill>
              </a:rPr>
              <a:t>Сибири и Красноярского края.</a:t>
            </a:r>
            <a:endParaRPr lang="ru-RU" dirty="0">
              <a:solidFill>
                <a:srgbClr val="262626"/>
              </a:solidFill>
            </a:endParaRPr>
          </a:p>
          <a:p>
            <a:r>
              <a:rPr lang="ru-RU" dirty="0">
                <a:solidFill>
                  <a:srgbClr val="262626"/>
                </a:solidFill>
              </a:rPr>
              <a:t>Столбы. </a:t>
            </a:r>
            <a:endParaRPr lang="ru-RU" dirty="0" smtClean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Развлекательные </a:t>
            </a:r>
            <a:r>
              <a:rPr lang="ru-RU" dirty="0">
                <a:solidFill>
                  <a:srgbClr val="262626"/>
                </a:solidFill>
              </a:rPr>
              <a:t>локации по спортивному туризму. </a:t>
            </a:r>
            <a:endParaRPr lang="ru-RU" dirty="0" smtClean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Спелеологи</a:t>
            </a:r>
            <a:r>
              <a:rPr lang="ru-RU" dirty="0">
                <a:solidFill>
                  <a:srgbClr val="262626"/>
                </a:solidFill>
              </a:rPr>
              <a:t>.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КРАСОТА </a:t>
            </a:r>
            <a:r>
              <a:rPr lang="ru-RU" dirty="0">
                <a:solidFill>
                  <a:srgbClr val="262626"/>
                </a:solidFill>
              </a:rPr>
              <a:t>СИБИРСКОЙ ПРИРОДЫ </a:t>
            </a:r>
            <a:r>
              <a:rPr lang="mr-IN" dirty="0" smtClean="0">
                <a:solidFill>
                  <a:srgbClr val="262626"/>
                </a:solidFill>
              </a:rPr>
              <a:t>–</a:t>
            </a:r>
            <a:r>
              <a:rPr lang="ru-RU" dirty="0" smtClean="0">
                <a:solidFill>
                  <a:srgbClr val="262626"/>
                </a:solidFill>
              </a:rPr>
              <a:t> галерея </a:t>
            </a:r>
            <a:r>
              <a:rPr lang="ru-RU" dirty="0">
                <a:solidFill>
                  <a:srgbClr val="262626"/>
                </a:solidFill>
              </a:rPr>
              <a:t>красот Сибири. </a:t>
            </a:r>
            <a:endParaRPr lang="ru-RU" dirty="0" smtClean="0">
              <a:solidFill>
                <a:srgbClr val="262626"/>
              </a:solidFill>
            </a:endParaRPr>
          </a:p>
          <a:p>
            <a:r>
              <a:rPr lang="ru-RU" dirty="0" smtClean="0">
                <a:solidFill>
                  <a:srgbClr val="262626"/>
                </a:solidFill>
              </a:rPr>
              <a:t>Курсы</a:t>
            </a:r>
            <a:r>
              <a:rPr lang="ru-RU" dirty="0">
                <a:solidFill>
                  <a:srgbClr val="262626"/>
                </a:solidFill>
              </a:rPr>
              <a:t>, </a:t>
            </a:r>
            <a:r>
              <a:rPr lang="ru-RU" dirty="0" smtClean="0">
                <a:solidFill>
                  <a:srgbClr val="262626"/>
                </a:solidFill>
              </a:rPr>
              <a:t>лекции</a:t>
            </a:r>
            <a:r>
              <a:rPr lang="ru-RU" dirty="0">
                <a:solidFill>
                  <a:srgbClr val="262626"/>
                </a:solidFill>
              </a:rPr>
              <a:t> </a:t>
            </a:r>
            <a:r>
              <a:rPr lang="ru-RU" dirty="0" smtClean="0">
                <a:solidFill>
                  <a:srgbClr val="262626"/>
                </a:solidFill>
              </a:rPr>
              <a:t>от путешественников, </a:t>
            </a:r>
            <a:r>
              <a:rPr lang="ru-RU" dirty="0" err="1" smtClean="0">
                <a:solidFill>
                  <a:srgbClr val="262626"/>
                </a:solidFill>
              </a:rPr>
              <a:t>лайфхаки</a:t>
            </a:r>
            <a:r>
              <a:rPr lang="ru-RU" dirty="0" smtClean="0">
                <a:solidFill>
                  <a:srgbClr val="262626"/>
                </a:solidFill>
              </a:rPr>
              <a:t> и советы по путешествиям с детьми, на автомобиле, автостопом и т.д.</a:t>
            </a: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43" y="2888584"/>
            <a:ext cx="2887506" cy="19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48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Площадка художественного искусства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3" b="32113"/>
          <a:stretch/>
        </p:blipFill>
        <p:spPr>
          <a:xfrm>
            <a:off x="457201" y="3025553"/>
            <a:ext cx="8229600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Проспект Мира от ул. Сурикова до ул. Парижской Коммуны.</a:t>
            </a: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</a:t>
            </a:r>
            <a:r>
              <a:rPr lang="ru-RU" sz="2400" dirty="0">
                <a:solidFill>
                  <a:srgbClr val="262626"/>
                </a:solidFill>
              </a:rPr>
              <a:t>за </a:t>
            </a:r>
            <a:r>
              <a:rPr lang="ru-RU" sz="2400" dirty="0" smtClean="0">
                <a:solidFill>
                  <a:srgbClr val="262626"/>
                </a:solidFill>
              </a:rPr>
              <a:t>площадку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>
                <a:solidFill>
                  <a:srgbClr val="262626"/>
                </a:solidFill>
              </a:rPr>
              <a:t> </a:t>
            </a:r>
            <a:r>
              <a:rPr lang="ru-RU" sz="2400" dirty="0" smtClean="0">
                <a:solidFill>
                  <a:srgbClr val="262626"/>
                </a:solidFill>
              </a:rPr>
              <a:t>ГУГ, школа искусств </a:t>
            </a:r>
            <a:r>
              <a:rPr lang="ru-RU" sz="2400" dirty="0">
                <a:solidFill>
                  <a:srgbClr val="262626"/>
                </a:solidFill>
              </a:rPr>
              <a:t>им. </a:t>
            </a:r>
            <a:r>
              <a:rPr lang="ru-RU" sz="2400" dirty="0" smtClean="0">
                <a:solidFill>
                  <a:srgbClr val="262626"/>
                </a:solidFill>
              </a:rPr>
              <a:t>Сурикова, «</a:t>
            </a:r>
            <a:r>
              <a:rPr lang="ru-RU" sz="2400" dirty="0">
                <a:solidFill>
                  <a:srgbClr val="262626"/>
                </a:solidFill>
              </a:rPr>
              <a:t>Твори гора</a:t>
            </a:r>
            <a:r>
              <a:rPr lang="ru-RU" sz="2400" dirty="0" smtClean="0">
                <a:solidFill>
                  <a:srgbClr val="262626"/>
                </a:solidFill>
              </a:rPr>
              <a:t>», Поздеевка. </a:t>
            </a:r>
          </a:p>
        </p:txBody>
      </p:sp>
    </p:spTree>
    <p:extLst>
      <p:ext uri="{BB962C8B-B14F-4D97-AF65-F5344CB8AC3E}">
        <p14:creationId xmlns:p14="http://schemas.microsoft.com/office/powerpoint/2010/main" val="2398374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50" y="881927"/>
            <a:ext cx="2831613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393165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262626"/>
                </a:solidFill>
              </a:rPr>
              <a:t>Мастер </a:t>
            </a:r>
            <a:r>
              <a:rPr lang="ru-RU" dirty="0" smtClean="0">
                <a:solidFill>
                  <a:srgbClr val="262626"/>
                </a:solidFill>
              </a:rPr>
              <a:t>классы и </a:t>
            </a:r>
            <a:r>
              <a:rPr lang="ru-RU" dirty="0">
                <a:solidFill>
                  <a:srgbClr val="262626"/>
                </a:solidFill>
              </a:rPr>
              <a:t>курсы по </a:t>
            </a:r>
            <a:r>
              <a:rPr lang="ru-RU" dirty="0" smtClean="0">
                <a:solidFill>
                  <a:srgbClr val="262626"/>
                </a:solidFill>
              </a:rPr>
              <a:t>живописи, графике, </a:t>
            </a:r>
            <a:r>
              <a:rPr lang="ru-RU" dirty="0" err="1" smtClean="0">
                <a:solidFill>
                  <a:srgbClr val="262626"/>
                </a:solidFill>
              </a:rPr>
              <a:t>скетчингу</a:t>
            </a:r>
            <a:r>
              <a:rPr lang="ru-RU" dirty="0" smtClean="0">
                <a:solidFill>
                  <a:srgbClr val="262626"/>
                </a:solidFill>
              </a:rPr>
              <a:t> и др.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Галерея </a:t>
            </a:r>
            <a:r>
              <a:rPr lang="ru-RU" dirty="0">
                <a:solidFill>
                  <a:srgbClr val="262626"/>
                </a:solidFill>
              </a:rPr>
              <a:t>творчества </a:t>
            </a:r>
            <a:r>
              <a:rPr lang="ru-RU" dirty="0" smtClean="0">
                <a:solidFill>
                  <a:srgbClr val="262626"/>
                </a:solidFill>
              </a:rPr>
              <a:t>Сурикова и других красноярских живописцев. 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Лекции по истории художественного искусства. </a:t>
            </a:r>
          </a:p>
          <a:p>
            <a:r>
              <a:rPr lang="ru-RU" dirty="0" err="1" smtClean="0">
                <a:solidFill>
                  <a:srgbClr val="262626"/>
                </a:solidFill>
              </a:rPr>
              <a:t>Квиз</a:t>
            </a:r>
            <a:r>
              <a:rPr lang="ru-RU" dirty="0" smtClean="0">
                <a:solidFill>
                  <a:srgbClr val="262626"/>
                </a:solidFill>
              </a:rPr>
              <a:t> </a:t>
            </a:r>
            <a:r>
              <a:rPr lang="ru-RU" dirty="0">
                <a:solidFill>
                  <a:srgbClr val="262626"/>
                </a:solidFill>
              </a:rPr>
              <a:t>и викторины на тему творчества </a:t>
            </a:r>
            <a:r>
              <a:rPr lang="ru-RU" dirty="0" smtClean="0">
                <a:solidFill>
                  <a:srgbClr val="262626"/>
                </a:solidFill>
              </a:rPr>
              <a:t>красноярских живописцев</a:t>
            </a:r>
            <a:r>
              <a:rPr lang="ru-RU" dirty="0">
                <a:solidFill>
                  <a:srgbClr val="262626"/>
                </a:solidFill>
              </a:rPr>
              <a:t>.</a:t>
            </a:r>
            <a:endParaRPr lang="ru-RU" dirty="0" smtClean="0">
              <a:solidFill>
                <a:srgbClr val="262626"/>
              </a:solidFill>
            </a:endParaRP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8" r="4507" b="14589"/>
          <a:stretch/>
        </p:blipFill>
        <p:spPr>
          <a:xfrm>
            <a:off x="6029050" y="2920999"/>
            <a:ext cx="2674956" cy="18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3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Площадка Универсиада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4" r="577" b="32697"/>
          <a:stretch/>
        </p:blipFill>
        <p:spPr>
          <a:xfrm>
            <a:off x="457201" y="3025775"/>
            <a:ext cx="8229600" cy="1898649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Проспект Мира от ул. Парижской Коммуны до ул. 9 января</a:t>
            </a: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</a:t>
            </a:r>
            <a:r>
              <a:rPr lang="ru-RU" sz="2400" dirty="0">
                <a:solidFill>
                  <a:srgbClr val="262626"/>
                </a:solidFill>
              </a:rPr>
              <a:t>за </a:t>
            </a:r>
            <a:r>
              <a:rPr lang="ru-RU" sz="2400" dirty="0" smtClean="0">
                <a:solidFill>
                  <a:srgbClr val="262626"/>
                </a:solidFill>
              </a:rPr>
              <a:t>площадку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>
                <a:solidFill>
                  <a:srgbClr val="262626"/>
                </a:solidFill>
              </a:rPr>
              <a:t> дирекция Универсиады 2019.</a:t>
            </a:r>
            <a:endParaRPr lang="ru-RU" sz="2400" dirty="0" smtClean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42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44" y="881927"/>
            <a:ext cx="2745225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393165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262626"/>
                </a:solidFill>
              </a:rPr>
              <a:t>р</a:t>
            </a:r>
            <a:r>
              <a:rPr lang="ru-RU" dirty="0" smtClean="0">
                <a:solidFill>
                  <a:srgbClr val="262626"/>
                </a:solidFill>
              </a:rPr>
              <a:t>азвлекательные локации;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информационные стенды;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мастер классы; </a:t>
            </a:r>
          </a:p>
          <a:p>
            <a:r>
              <a:rPr lang="ru-RU" dirty="0">
                <a:solidFill>
                  <a:srgbClr val="262626"/>
                </a:solidFill>
              </a:rPr>
              <a:t>п</a:t>
            </a:r>
            <a:r>
              <a:rPr lang="ru-RU" dirty="0" smtClean="0">
                <a:solidFill>
                  <a:srgbClr val="262626"/>
                </a:solidFill>
              </a:rPr>
              <a:t>лан-проект универсиады;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товары универсиады;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общение </a:t>
            </a:r>
            <a:r>
              <a:rPr lang="ru-RU" dirty="0">
                <a:solidFill>
                  <a:srgbClr val="262626"/>
                </a:solidFill>
              </a:rPr>
              <a:t>с приглашенными гостями в шатре </a:t>
            </a:r>
            <a:r>
              <a:rPr lang="ru-RU" dirty="0" smtClean="0">
                <a:solidFill>
                  <a:srgbClr val="262626"/>
                </a:solidFill>
              </a:rPr>
              <a:t>Универсиады;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автограф </a:t>
            </a:r>
            <a:r>
              <a:rPr lang="ru-RU" dirty="0">
                <a:solidFill>
                  <a:srgbClr val="262626"/>
                </a:solidFill>
              </a:rPr>
              <a:t>сессия </a:t>
            </a:r>
            <a:r>
              <a:rPr lang="ru-RU" dirty="0" smtClean="0">
                <a:solidFill>
                  <a:srgbClr val="262626"/>
                </a:solidFill>
              </a:rPr>
              <a:t>с олимпийцами;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лекции</a:t>
            </a:r>
            <a:r>
              <a:rPr lang="ru-RU" dirty="0">
                <a:solidFill>
                  <a:srgbClr val="262626"/>
                </a:solidFill>
              </a:rPr>
              <a:t>.</a:t>
            </a:r>
            <a:endParaRPr lang="ru-RU" dirty="0" smtClean="0">
              <a:solidFill>
                <a:srgbClr val="262626"/>
              </a:solidFill>
            </a:endParaRPr>
          </a:p>
        </p:txBody>
      </p:sp>
      <p:pic>
        <p:nvPicPr>
          <p:cNvPr id="7" name="Содержимое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74" y="2923957"/>
            <a:ext cx="2522564" cy="1889630"/>
          </a:xfrm>
        </p:spPr>
      </p:pic>
    </p:spTree>
    <p:extLst>
      <p:ext uri="{BB962C8B-B14F-4D97-AF65-F5344CB8AC3E}">
        <p14:creationId xmlns:p14="http://schemas.microsoft.com/office/powerpoint/2010/main" val="2800100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Площадка Медиа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6847" b="34398"/>
          <a:stretch/>
        </p:blipFill>
        <p:spPr>
          <a:xfrm>
            <a:off x="457200" y="3025553"/>
            <a:ext cx="8229599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Проспект Мира от ул. П. Коммуны до ул. 9 января.</a:t>
            </a: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</a:t>
            </a:r>
            <a:r>
              <a:rPr lang="ru-RU" sz="2400" dirty="0">
                <a:solidFill>
                  <a:srgbClr val="262626"/>
                </a:solidFill>
              </a:rPr>
              <a:t>за </a:t>
            </a:r>
            <a:r>
              <a:rPr lang="ru-RU" sz="2400" dirty="0" smtClean="0">
                <a:solidFill>
                  <a:srgbClr val="262626"/>
                </a:solidFill>
              </a:rPr>
              <a:t>площадку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>
                <a:solidFill>
                  <a:srgbClr val="262626"/>
                </a:solidFill>
              </a:rPr>
              <a:t> </a:t>
            </a:r>
            <a:r>
              <a:rPr lang="ru-RU" sz="2400" dirty="0" smtClean="0">
                <a:solidFill>
                  <a:srgbClr val="262626"/>
                </a:solidFill>
              </a:rPr>
              <a:t>ведущие СМИ города (Прима, ТВК, Авторитетное радио, Европа плюс, Серебряный дождь и др.)</a:t>
            </a:r>
          </a:p>
        </p:txBody>
      </p:sp>
    </p:spTree>
    <p:extLst>
      <p:ext uri="{BB962C8B-B14F-4D97-AF65-F5344CB8AC3E}">
        <p14:creationId xmlns:p14="http://schemas.microsoft.com/office/powerpoint/2010/main" val="140947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4" y="1092146"/>
            <a:ext cx="2938385" cy="1469192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393165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262626"/>
                </a:solidFill>
              </a:rPr>
              <a:t>Выездная студия;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Интервью с </a:t>
            </a:r>
            <a:r>
              <a:rPr lang="ru-RU" dirty="0" err="1" smtClean="0">
                <a:solidFill>
                  <a:srgbClr val="262626"/>
                </a:solidFill>
              </a:rPr>
              <a:t>хедлайнерами</a:t>
            </a:r>
            <a:r>
              <a:rPr lang="ru-RU" dirty="0" smtClean="0">
                <a:solidFill>
                  <a:srgbClr val="262626"/>
                </a:solidFill>
              </a:rPr>
              <a:t> и организаторами;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Интервью с простыми горожанами;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Прямые включения с площадок;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Лекции и мастер-классы;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Развлекательные локации. </a:t>
            </a: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4" y="2739724"/>
            <a:ext cx="2939346" cy="19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7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8" y="885443"/>
            <a:ext cx="2825001" cy="1882598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75239" y="881927"/>
            <a:ext cx="5608022" cy="4085511"/>
          </a:xfrm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Город - это горожане, </a:t>
            </a:r>
            <a:r>
              <a:rPr lang="mr-I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это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МЫ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Город </a:t>
            </a:r>
            <a:r>
              <a:rPr lang="mr-I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это площадка для саморазвития и самореализации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Город создают люди!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Мы сами наполняем пространство вокруг себя. 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Юбилейный День города Красноярска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Проспект мира становится площадкой для грандиозного празднования дня рождения города!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Для создания праздника необходимо привлечение коммерческих и общественных организаций расположенных в зоне перекрытия.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Например кафе и рестораны должны представить на проспекте свою локацию, оформленную в фирменном стиле (фотозона, мастер-класс, выставка продажа и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тд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.)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 же необходимо привлечение иных организации с выездными локациями.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Важно донести, что участие в празднике дает возможность рассказать о себе и продемонстрировать свои услуги и товары для всех.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Обязательно должна быть организована инклюзивная среда. Каждый гость праздника должен чувствовать вовлеченность.</a:t>
            </a: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Содержимое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10355" r="10802"/>
          <a:stretch/>
        </p:blipFill>
        <p:spPr>
          <a:xfrm>
            <a:off x="6012848" y="2905009"/>
            <a:ext cx="2825001" cy="19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Развлекательная площадка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26697" b="32612"/>
          <a:stretch/>
        </p:blipFill>
        <p:spPr>
          <a:xfrm>
            <a:off x="457201" y="3025553"/>
            <a:ext cx="8229600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2157233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Проспект Мира от ул. 9 января, площадь перед Краевым судом, до ул. </a:t>
            </a:r>
            <a:r>
              <a:rPr lang="ru-RU" sz="2400" dirty="0" err="1" smtClean="0">
                <a:solidFill>
                  <a:srgbClr val="262626"/>
                </a:solidFill>
              </a:rPr>
              <a:t>Каратанова</a:t>
            </a:r>
            <a:r>
              <a:rPr lang="ru-RU" sz="2400" dirty="0" smtClean="0">
                <a:solidFill>
                  <a:srgbClr val="262626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</a:t>
            </a:r>
            <a:r>
              <a:rPr lang="ru-RU" sz="2400" dirty="0">
                <a:solidFill>
                  <a:srgbClr val="262626"/>
                </a:solidFill>
              </a:rPr>
              <a:t>за </a:t>
            </a:r>
            <a:r>
              <a:rPr lang="ru-RU" sz="2400" dirty="0" smtClean="0">
                <a:solidFill>
                  <a:srgbClr val="262626"/>
                </a:solidFill>
              </a:rPr>
              <a:t>площадку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>
                <a:solidFill>
                  <a:srgbClr val="262626"/>
                </a:solidFill>
              </a:rPr>
              <a:t> </a:t>
            </a:r>
            <a:r>
              <a:rPr lang="ru-RU" sz="2400" dirty="0" smtClean="0">
                <a:solidFill>
                  <a:srgbClr val="262626"/>
                </a:solidFill>
              </a:rPr>
              <a:t>Управление Молодежной Политики, коммерческие </a:t>
            </a:r>
            <a:r>
              <a:rPr lang="ru-RU" sz="2400" dirty="0" err="1" smtClean="0">
                <a:solidFill>
                  <a:srgbClr val="262626"/>
                </a:solidFill>
              </a:rPr>
              <a:t>эвент</a:t>
            </a:r>
            <a:r>
              <a:rPr lang="ru-RU" sz="2400" dirty="0" smtClean="0">
                <a:solidFill>
                  <a:srgbClr val="262626"/>
                </a:solidFill>
              </a:rPr>
              <a:t>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 smtClean="0">
                <a:solidFill>
                  <a:srgbClr val="262626"/>
                </a:solidFill>
              </a:rPr>
              <a:t> агентства, «Силачи Енисея», Мотоклуб «</a:t>
            </a:r>
            <a:r>
              <a:rPr lang="en-US" sz="2400" dirty="0" err="1" smtClean="0">
                <a:solidFill>
                  <a:srgbClr val="262626"/>
                </a:solidFill>
              </a:rPr>
              <a:t>Wildsiberians</a:t>
            </a:r>
            <a:r>
              <a:rPr lang="ru-RU" sz="2400" dirty="0" smtClean="0">
                <a:solidFill>
                  <a:srgbClr val="262626"/>
                </a:solidFill>
              </a:rPr>
              <a:t>»</a:t>
            </a:r>
          </a:p>
          <a:p>
            <a:pPr marL="0" indent="0">
              <a:buNone/>
            </a:pPr>
            <a:endParaRPr lang="ru-RU" sz="1800" dirty="0" smtClean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14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881927"/>
            <a:ext cx="2835552" cy="1889630"/>
          </a:xfrm>
        </p:spPr>
      </p:pic>
      <p:sp>
        <p:nvSpPr>
          <p:cNvPr id="25" name="Текст 5"/>
          <p:cNvSpPr txBox="1">
            <a:spLocks/>
          </p:cNvSpPr>
          <p:nvPr/>
        </p:nvSpPr>
        <p:spPr>
          <a:xfrm>
            <a:off x="275239" y="881928"/>
            <a:ext cx="5439559" cy="40583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262626"/>
                </a:solidFill>
              </a:rPr>
              <a:t>Различные настольные игры, </a:t>
            </a:r>
            <a:r>
              <a:rPr lang="ru-RU" dirty="0" err="1">
                <a:solidFill>
                  <a:srgbClr val="262626"/>
                </a:solidFill>
              </a:rPr>
              <a:t>твистер</a:t>
            </a:r>
            <a:r>
              <a:rPr lang="ru-RU" dirty="0">
                <a:solidFill>
                  <a:srgbClr val="262626"/>
                </a:solidFill>
              </a:rPr>
              <a:t>, автоматы, соревнования по играм, шахматы</a:t>
            </a:r>
            <a:r>
              <a:rPr lang="ru-RU" dirty="0" smtClean="0">
                <a:solidFill>
                  <a:srgbClr val="262626"/>
                </a:solidFill>
              </a:rPr>
              <a:t>, развлекательные </a:t>
            </a:r>
            <a:r>
              <a:rPr lang="ru-RU" dirty="0" err="1">
                <a:solidFill>
                  <a:srgbClr val="262626"/>
                </a:solidFill>
              </a:rPr>
              <a:t>квесты</a:t>
            </a:r>
            <a:r>
              <a:rPr lang="ru-RU" dirty="0">
                <a:solidFill>
                  <a:srgbClr val="262626"/>
                </a:solidFill>
              </a:rPr>
              <a:t>, испытания, лабиринт, комната страха, виртуальная реальность</a:t>
            </a:r>
            <a:r>
              <a:rPr lang="ru-RU" dirty="0" smtClean="0">
                <a:solidFill>
                  <a:srgbClr val="262626"/>
                </a:solidFill>
              </a:rPr>
              <a:t>, аниматоры</a:t>
            </a:r>
            <a:r>
              <a:rPr lang="ru-RU" dirty="0">
                <a:solidFill>
                  <a:srgbClr val="262626"/>
                </a:solidFill>
              </a:rPr>
              <a:t>, шоу программа.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Открытый </a:t>
            </a:r>
            <a:r>
              <a:rPr lang="ru-RU" dirty="0">
                <a:solidFill>
                  <a:srgbClr val="262626"/>
                </a:solidFill>
              </a:rPr>
              <a:t>кубок Сибири по силовому экстриму «Силачи Енисея» - самые сильные люди города </a:t>
            </a:r>
            <a:r>
              <a:rPr lang="ru-RU" dirty="0" smtClean="0">
                <a:solidFill>
                  <a:srgbClr val="262626"/>
                </a:solidFill>
              </a:rPr>
              <a:t>и Сибири </a:t>
            </a:r>
            <a:r>
              <a:rPr lang="ru-RU" dirty="0">
                <a:solidFill>
                  <a:srgbClr val="262626"/>
                </a:solidFill>
              </a:rPr>
              <a:t>покажут свои возможности и померяться силой</a:t>
            </a:r>
            <a:r>
              <a:rPr lang="ru-RU" dirty="0" smtClean="0">
                <a:solidFill>
                  <a:srgbClr val="262626"/>
                </a:solidFill>
              </a:rPr>
              <a:t>! </a:t>
            </a:r>
          </a:p>
          <a:p>
            <a:r>
              <a:rPr lang="ru-RU" dirty="0" smtClean="0">
                <a:solidFill>
                  <a:srgbClr val="262626"/>
                </a:solidFill>
              </a:rPr>
              <a:t>Авто, </a:t>
            </a:r>
            <a:r>
              <a:rPr lang="ru-RU" dirty="0" err="1" smtClean="0">
                <a:solidFill>
                  <a:srgbClr val="262626"/>
                </a:solidFill>
              </a:rPr>
              <a:t>мотовыставка</a:t>
            </a:r>
            <a:r>
              <a:rPr lang="ru-RU" dirty="0" smtClean="0">
                <a:solidFill>
                  <a:srgbClr val="262626"/>
                </a:solidFill>
              </a:rPr>
              <a:t>.</a:t>
            </a:r>
          </a:p>
        </p:txBody>
      </p:sp>
      <p:pic>
        <p:nvPicPr>
          <p:cNvPr id="26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80" y="2902108"/>
            <a:ext cx="2886968" cy="19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11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525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Основная сцена</a:t>
            </a:r>
            <a:endParaRPr lang="ru-RU" sz="36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8" b="30928"/>
          <a:stretch/>
        </p:blipFill>
        <p:spPr>
          <a:xfrm>
            <a:off x="457200" y="2703796"/>
            <a:ext cx="8229600" cy="2220629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59"/>
            <a:ext cx="8229600" cy="1800055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262626"/>
                </a:solidFill>
              </a:rPr>
              <a:t>Площадь Мира</a:t>
            </a:r>
          </a:p>
          <a:p>
            <a:r>
              <a:rPr lang="ru-RU" sz="2400" dirty="0" smtClean="0">
                <a:solidFill>
                  <a:srgbClr val="262626"/>
                </a:solidFill>
              </a:rPr>
              <a:t>Ответственные </a:t>
            </a:r>
            <a:r>
              <a:rPr lang="ru-RU" sz="2400" dirty="0">
                <a:solidFill>
                  <a:srgbClr val="262626"/>
                </a:solidFill>
              </a:rPr>
              <a:t>за </a:t>
            </a:r>
            <a:r>
              <a:rPr lang="ru-RU" sz="2400" dirty="0" smtClean="0">
                <a:solidFill>
                  <a:srgbClr val="262626"/>
                </a:solidFill>
              </a:rPr>
              <a:t>площадку </a:t>
            </a:r>
            <a:r>
              <a:rPr lang="mr-IN" sz="2400" dirty="0" smtClean="0">
                <a:solidFill>
                  <a:srgbClr val="262626"/>
                </a:solidFill>
              </a:rPr>
              <a:t>–</a:t>
            </a:r>
            <a:r>
              <a:rPr lang="ru-RU" sz="2400" dirty="0">
                <a:solidFill>
                  <a:srgbClr val="262626"/>
                </a:solidFill>
              </a:rPr>
              <a:t> </a:t>
            </a:r>
            <a:r>
              <a:rPr lang="ru-RU" sz="2400" dirty="0" smtClean="0">
                <a:solidFill>
                  <a:srgbClr val="262626"/>
                </a:solidFill>
              </a:rPr>
              <a:t>Администрация города</a:t>
            </a:r>
            <a:endParaRPr lang="ru-RU" sz="1800" dirty="0">
              <a:solidFill>
                <a:srgbClr val="262626"/>
              </a:solidFill>
            </a:endParaRPr>
          </a:p>
          <a:p>
            <a:r>
              <a:rPr lang="ru-RU" sz="1800" dirty="0" err="1" smtClean="0">
                <a:solidFill>
                  <a:srgbClr val="262626"/>
                </a:solidFill>
              </a:rPr>
              <a:t>Хедлайнер</a:t>
            </a:r>
            <a:r>
              <a:rPr lang="ru-RU" sz="1800" dirty="0" smtClean="0">
                <a:solidFill>
                  <a:srgbClr val="262626"/>
                </a:solidFill>
              </a:rPr>
              <a:t> - БАСТА </a:t>
            </a:r>
            <a:r>
              <a:rPr lang="ru-RU" sz="1800" dirty="0">
                <a:solidFill>
                  <a:srgbClr val="262626"/>
                </a:solidFill>
              </a:rPr>
              <a:t>(проводили </a:t>
            </a:r>
            <a:r>
              <a:rPr lang="ru-RU" sz="1800" dirty="0" smtClean="0">
                <a:solidFill>
                  <a:srgbClr val="262626"/>
                </a:solidFill>
              </a:rPr>
              <a:t>опрос </a:t>
            </a:r>
            <a:r>
              <a:rPr lang="ru-RU" sz="1800" dirty="0">
                <a:solidFill>
                  <a:srgbClr val="262626"/>
                </a:solidFill>
              </a:rPr>
              <a:t>среди горожан)</a:t>
            </a:r>
          </a:p>
          <a:p>
            <a:r>
              <a:rPr lang="ru-RU" sz="1800" dirty="0">
                <a:solidFill>
                  <a:srgbClr val="262626"/>
                </a:solidFill>
              </a:rPr>
              <a:t>В заключение праздника </a:t>
            </a:r>
            <a:r>
              <a:rPr lang="ru-RU" sz="1800" dirty="0" smtClean="0">
                <a:solidFill>
                  <a:srgbClr val="262626"/>
                </a:solidFill>
              </a:rPr>
              <a:t>- Праздничный </a:t>
            </a:r>
            <a:r>
              <a:rPr lang="ru-RU" sz="1800" dirty="0">
                <a:solidFill>
                  <a:srgbClr val="262626"/>
                </a:solidFill>
              </a:rPr>
              <a:t>фейерверк</a:t>
            </a:r>
            <a:endParaRPr lang="ru-RU" sz="1800" dirty="0" smtClean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4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8" y="885443"/>
            <a:ext cx="2825001" cy="1882598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75239" y="885444"/>
            <a:ext cx="5608022" cy="4107146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Проспект делится на тематические кварталы.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каждый квартал будет отвечать организация, которая в свою очередь будет наполнять свою свою зону.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Детально продумать наполняемость площадки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Работа с партнерами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Техническая часть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Мы хотим показать гостям праздника какие талантливые и разносторонние люди живут в нашем городе! 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Мы хотим, чтобы их было видно!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Все площадки будут оформлены в общем фирменным стиле.</a:t>
            </a: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Фотоквест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по проспекту в сотрудничестве с молодыми современными художниками инсталляторами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Кипиш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-град и музеем Площадь Мира.</a:t>
            </a:r>
          </a:p>
        </p:txBody>
      </p:sp>
      <p:pic>
        <p:nvPicPr>
          <p:cNvPr id="11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8" y="2927104"/>
            <a:ext cx="2825001" cy="18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75238" y="881927"/>
            <a:ext cx="6174913" cy="4108014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 пол года до события должна начаться масштабная промо компания при поддержке ведущих СМИ города. 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Создание страницы мероприятия в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соцсетях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 информированием горожан о предстоящих событиях, партнерах,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хедлайнерах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 наполнении локаций и площадок.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Широкая ротация в СМИ.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Мероприятия спутники при поддержке молодежных центров, СМИ и общественных организаций. 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Основная идея праздника в том, чтобы горожане сами создавали праздник для себя, сами создавали город в котором хочется жить, формировали комфортную среду. Важно увидеть, что рядом есть земляки, которые уже реализуют себя в пространстве города, брать пример и гордится Красноярском и красноярцами!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Печатная продукция с фирменным стилем, маршрутные листы по локациям с указанием времени работы площадок.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QR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код позволяющий через цифровые устройства быстро находить информацию о мероприятии. </a:t>
            </a:r>
          </a:p>
        </p:txBody>
      </p:sp>
      <p:pic>
        <p:nvPicPr>
          <p:cNvPr id="7" name="Содержимо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27" y="3169100"/>
            <a:ext cx="1820841" cy="1820841"/>
          </a:xfrm>
          <a:prstGeom prst="rect">
            <a:avLst/>
          </a:prstGeom>
        </p:spPr>
      </p:pic>
      <p:pic>
        <p:nvPicPr>
          <p:cNvPr id="8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14" y="881927"/>
            <a:ext cx="1077600" cy="1077600"/>
          </a:xfrm>
          <a:prstGeom prst="rect">
            <a:avLst/>
          </a:prstGeom>
        </p:spPr>
      </p:pic>
      <p:pic>
        <p:nvPicPr>
          <p:cNvPr id="10" name="Содержимо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48" y="881927"/>
            <a:ext cx="1077600" cy="1077600"/>
          </a:xfrm>
          <a:prstGeom prst="rect">
            <a:avLst/>
          </a:prstGeom>
        </p:spPr>
      </p:pic>
      <p:pic>
        <p:nvPicPr>
          <p:cNvPr id="12" name="Содержимо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14" y="2008103"/>
            <a:ext cx="1077600" cy="1077600"/>
          </a:xfrm>
          <a:prstGeom prst="rect">
            <a:avLst/>
          </a:prstGeom>
        </p:spPr>
      </p:pic>
      <p:pic>
        <p:nvPicPr>
          <p:cNvPr id="14" name="Содержимое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48" y="2100193"/>
            <a:ext cx="1077600" cy="8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" y="907200"/>
            <a:ext cx="8229600" cy="4007700"/>
          </a:xfrm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Предполагаемые слоганы: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Город это МЫ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Красноярск </a:t>
            </a:r>
            <a:r>
              <a:rPr lang="mr-I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это МЫ!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моем городе круто!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Город </a:t>
            </a:r>
            <a:r>
              <a:rPr lang="mr-I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это люди!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Мы лицо нашего города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 - это мой город!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 создаю свой город!</a:t>
            </a:r>
          </a:p>
        </p:txBody>
      </p:sp>
      <p:sp>
        <p:nvSpPr>
          <p:cNvPr id="15" name="Название 3"/>
          <p:cNvSpPr>
            <a:spLocks noGrp="1"/>
          </p:cNvSpPr>
          <p:nvPr>
            <p:ph type="title"/>
          </p:nvPr>
        </p:nvSpPr>
        <p:spPr>
          <a:xfrm>
            <a:off x="457200" y="181440"/>
            <a:ext cx="8229600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Содержимо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8" y="885443"/>
            <a:ext cx="2825001" cy="1882598"/>
          </a:xfrm>
        </p:spPr>
      </p:pic>
      <p:sp>
        <p:nvSpPr>
          <p:cNvPr id="7" name="Текст 5"/>
          <p:cNvSpPr>
            <a:spLocks noGrp="1"/>
          </p:cNvSpPr>
          <p:nvPr>
            <p:ph type="body" sz="half" idx="2"/>
          </p:nvPr>
        </p:nvSpPr>
        <p:spPr>
          <a:xfrm>
            <a:off x="275239" y="1451520"/>
            <a:ext cx="5608022" cy="3591374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Спортивная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Детская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Индустрия моды и красоты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Танцевальная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Театральная и Кино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Образовательная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ОБЖ и внутренний туризм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Художественное искусство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Универсиада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Медиа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Развлекательная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Основная сцена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Площадки в </a:t>
            </a:r>
            <a:r>
              <a:rPr lang="ru-RU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Дворцах культуры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8" y="2927473"/>
            <a:ext cx="2825001" cy="1882598"/>
          </a:xfrm>
          <a:prstGeom prst="rect">
            <a:avLst/>
          </a:prstGeom>
        </p:spPr>
      </p:pic>
      <p:sp>
        <p:nvSpPr>
          <p:cNvPr id="9" name="Название 3"/>
          <p:cNvSpPr txBox="1">
            <a:spLocks/>
          </p:cNvSpPr>
          <p:nvPr/>
        </p:nvSpPr>
        <p:spPr>
          <a:xfrm>
            <a:off x="275239" y="881927"/>
            <a:ext cx="5608022" cy="5054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0" dirty="0" smtClean="0">
                <a:solidFill>
                  <a:srgbClr val="262626"/>
                </a:solidFill>
              </a:rPr>
              <a:t>Тематика площадок:</a:t>
            </a:r>
            <a:endParaRPr lang="ru-RU" sz="3600" b="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3"/>
          <p:cNvSpPr>
            <a:spLocks noGrp="1"/>
          </p:cNvSpPr>
          <p:nvPr>
            <p:ph type="title"/>
          </p:nvPr>
        </p:nvSpPr>
        <p:spPr>
          <a:xfrm>
            <a:off x="275239" y="181440"/>
            <a:ext cx="8562609" cy="50544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ru-RU" sz="36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городэтомы</a:t>
            </a:r>
            <a:endParaRPr lang="ru-RU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Содержимое 8" descr="Festival-Food-trakov-0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236"/>
          <a:stretch/>
        </p:blipFill>
        <p:spPr>
          <a:xfrm>
            <a:off x="6012848" y="881927"/>
            <a:ext cx="2825001" cy="1785073"/>
          </a:xfrm>
        </p:spPr>
      </p:pic>
      <p:sp>
        <p:nvSpPr>
          <p:cNvPr id="7" name="Текст 5"/>
          <p:cNvSpPr>
            <a:spLocks noGrp="1"/>
          </p:cNvSpPr>
          <p:nvPr>
            <p:ph type="body" sz="half" idx="2"/>
          </p:nvPr>
        </p:nvSpPr>
        <p:spPr>
          <a:xfrm>
            <a:off x="275239" y="881928"/>
            <a:ext cx="5608022" cy="4110662"/>
          </a:xfrm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Каждая площадка включает в себя неизменные атрибуты, такие как: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Фотозона;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Еда и напитки;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Мастер-классы и лекции;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Детские локации;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Развлекательный элемент;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Благотворительность и инклюзия;</a:t>
            </a:r>
          </a:p>
          <a:p>
            <a:pPr marL="285750" indent="-285750">
              <a:buFont typeface="Arial"/>
              <a:buChar char="•"/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Хедлайнер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(приглашенная звезда площадки).</a:t>
            </a:r>
          </a:p>
          <a:p>
            <a:pPr marL="285750" indent="-285750">
              <a:buFont typeface="Arial"/>
              <a:buChar char="•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 протяжении всего участка перекрытия праздничное настроение будут создавать аниматоры.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Ростовые куклы;</a:t>
            </a:r>
          </a:p>
          <a:p>
            <a:pPr marL="285750" indent="-285750">
              <a:buFontTx/>
              <a:buChar char="-"/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Ходулисты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Мимы (разыгрывать небольшие этюды на балконах офисных зданий);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Уличные музыканты;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окусники. </a:t>
            </a:r>
          </a:p>
        </p:txBody>
      </p:sp>
      <p:pic>
        <p:nvPicPr>
          <p:cNvPr id="8" name="Содержимо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2794000"/>
            <a:ext cx="2188220" cy="21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02299"/>
            <a:ext cx="8229600" cy="597541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Спортивная площадка</a:t>
            </a:r>
            <a:endParaRPr lang="ru-RU" dirty="0"/>
          </a:p>
        </p:txBody>
      </p:sp>
      <p:pic>
        <p:nvPicPr>
          <p:cNvPr id="5" name="Содержимое 4" descr="Снимок экрана 2018-01-18 в 10.59.0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4" b="39510"/>
          <a:stretch/>
        </p:blipFill>
        <p:spPr>
          <a:xfrm>
            <a:off x="457200" y="2947793"/>
            <a:ext cx="8229600" cy="189865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790560"/>
            <a:ext cx="8229600" cy="1899247"/>
          </a:xfrm>
          <a:solidFill>
            <a:schemeClr val="bg1">
              <a:alpha val="7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От ул. Горького до ул. Обороны.</a:t>
            </a:r>
          </a:p>
          <a:p>
            <a:r>
              <a:rPr lang="ru-RU" dirty="0" smtClean="0"/>
              <a:t>Ответственная организация </a:t>
            </a:r>
            <a:r>
              <a:rPr lang="mr-IN" dirty="0" smtClean="0"/>
              <a:t>–</a:t>
            </a:r>
            <a:r>
              <a:rPr lang="ru-RU" dirty="0" smtClean="0"/>
              <a:t> Крупнейший в стране Центр экстремального спорта «</a:t>
            </a:r>
            <a:r>
              <a:rPr lang="ru-RU" dirty="0" err="1" smtClean="0"/>
              <a:t>Спортекс</a:t>
            </a:r>
            <a:r>
              <a:rPr lang="ru-RU" dirty="0" smtClean="0"/>
              <a:t>»</a:t>
            </a:r>
          </a:p>
          <a:p>
            <a:r>
              <a:rPr lang="ru-RU" sz="1800" dirty="0" smtClean="0"/>
              <a:t>На площадке будут проходить соревнования по видам спорта, показательные выступления, мастер-классы, выставка и продажа спортивного инвентаря, одежды, продуктов питания, информационные стойки про спортивные школы и секции.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426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4B9BC7043D28F4891A65CAC247FBF3E" ma:contentTypeVersion="1" ma:contentTypeDescription="Создание документа." ma:contentTypeScope="" ma:versionID="fbcb5a5b50181f7cd623cb0ba5d9e82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7E4697C-350D-4CAD-9625-B266D8D6700F}"/>
</file>

<file path=customXml/itemProps2.xml><?xml version="1.0" encoding="utf-8"?>
<ds:datastoreItem xmlns:ds="http://schemas.openxmlformats.org/officeDocument/2006/customXml" ds:itemID="{5DCA13F0-39CC-412A-B024-CA8D958A7780}"/>
</file>

<file path=customXml/itemProps3.xml><?xml version="1.0" encoding="utf-8"?>
<ds:datastoreItem xmlns:ds="http://schemas.openxmlformats.org/officeDocument/2006/customXml" ds:itemID="{5B94546F-EA34-45A6-8635-0F1A29C6E61F}"/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1719</Words>
  <Application>Microsoft Office PowerPoint</Application>
  <PresentationFormat>Экран (16:9)</PresentationFormat>
  <Paragraphs>216</Paragraphs>
  <Slides>32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День города Красноярска #городэтомы </vt:lpstr>
      <vt:lpstr>#городэтомы</vt:lpstr>
      <vt:lpstr>#городэтомы</vt:lpstr>
      <vt:lpstr>#городэтомы</vt:lpstr>
      <vt:lpstr>#городэтомы</vt:lpstr>
      <vt:lpstr>#городэтомы</vt:lpstr>
      <vt:lpstr>#городэтомы</vt:lpstr>
      <vt:lpstr>#городэтомы</vt:lpstr>
      <vt:lpstr>Спортивная площадка</vt:lpstr>
      <vt:lpstr>#городэтомы</vt:lpstr>
      <vt:lpstr>Площадка детства</vt:lpstr>
      <vt:lpstr>#городэтомы</vt:lpstr>
      <vt:lpstr>Площадка индустрии моды и красоты</vt:lpstr>
      <vt:lpstr>#городэтомы</vt:lpstr>
      <vt:lpstr>#городэтомы </vt:lpstr>
      <vt:lpstr>Танцевальная площадка</vt:lpstr>
      <vt:lpstr>#городэтомы</vt:lpstr>
      <vt:lpstr>Площадка театра и кино</vt:lpstr>
      <vt:lpstr>#городэтомы</vt:lpstr>
      <vt:lpstr>Площадка образования</vt:lpstr>
      <vt:lpstr>#городэтомы</vt:lpstr>
      <vt:lpstr>Площадка ОБЖ и внутреннего туризма</vt:lpstr>
      <vt:lpstr>#городэтомы</vt:lpstr>
      <vt:lpstr>Площадка художественного искусства</vt:lpstr>
      <vt:lpstr>#городэтомы</vt:lpstr>
      <vt:lpstr>Площадка Универсиада</vt:lpstr>
      <vt:lpstr>#городэтомы</vt:lpstr>
      <vt:lpstr>Площадка Медиа</vt:lpstr>
      <vt:lpstr>#городэтомы</vt:lpstr>
      <vt:lpstr>Развлекательная площадка</vt:lpstr>
      <vt:lpstr>#городэтомы</vt:lpstr>
      <vt:lpstr>Основная сцена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города</dc:title>
  <dc:creator>Anna Elenkina</dc:creator>
  <cp:lastModifiedBy>Афанасьева Александра Николаевна</cp:lastModifiedBy>
  <cp:revision>46</cp:revision>
  <dcterms:created xsi:type="dcterms:W3CDTF">2018-01-18T04:57:15Z</dcterms:created>
  <dcterms:modified xsi:type="dcterms:W3CDTF">2018-04-18T05:20:04Z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0x010100B4B9BC7043D28F4891A65CAC247FBF3E</vt:lpwstr>
  </property>
</Properties>
</file>