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358" r:id="rId2"/>
    <p:sldId id="364" r:id="rId3"/>
    <p:sldId id="366" r:id="rId4"/>
    <p:sldId id="359" r:id="rId5"/>
    <p:sldId id="367" r:id="rId6"/>
    <p:sldId id="368" r:id="rId7"/>
    <p:sldId id="369" r:id="rId8"/>
  </p:sldIdLst>
  <p:sldSz cx="9144000" cy="6858000" type="screen4x3"/>
  <p:notesSz cx="679450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663300"/>
    <a:srgbClr val="996633"/>
    <a:srgbClr val="FF66CC"/>
    <a:srgbClr val="AFDC7E"/>
    <a:srgbClr val="89838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1" autoAdjust="0"/>
  </p:normalViewPr>
  <p:slideViewPr>
    <p:cSldViewPr>
      <p:cViewPr>
        <p:scale>
          <a:sx n="100" d="100"/>
          <a:sy n="100" d="100"/>
        </p:scale>
        <p:origin x="77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ushkova\Application%20Data\Microsoft\Excel\&#1044;&#1080;&#1072;&#1075;&#1088;&#1072;&#1084;&#1084;&#1072;%20&#1074;%20Microsoft%20Office%20PowerPoint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ushkova\Application%20Data\Microsoft\Excel\&#1044;&#1080;&#1072;&#1075;&#1088;&#1072;&#1084;&#1084;&#1072;%20&#1074;%20Microsoft%20Office%20PowerPoint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ushkova\Application%20Data\Microsoft\Excel\&#1044;&#1080;&#1072;&#1075;&#1088;&#1072;&#1084;&#1084;&#1072;%20&#1074;%20Microsoft%20Office%20PowerPoint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01.01.2015-31.12.2015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Лист1!$B$3:$B$7</c:f>
              <c:strCache>
                <c:ptCount val="5"/>
                <c:pt idx="0">
                  <c:v>Кол-во внеплановых  выездных проверок</c:v>
                </c:pt>
                <c:pt idx="1">
                  <c:v>в т.ч. по обращениям граждан</c:v>
                </c:pt>
                <c:pt idx="2">
                  <c:v>Кол-во предписаний</c:v>
                </c:pt>
                <c:pt idx="3">
                  <c:v>Кол-во нарушений</c:v>
                </c:pt>
                <c:pt idx="4">
                  <c:v>в т.ч. не устраненных в установленный срок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925</c:v>
                </c:pt>
                <c:pt idx="1">
                  <c:v>406</c:v>
                </c:pt>
                <c:pt idx="2">
                  <c:v>362</c:v>
                </c:pt>
                <c:pt idx="3">
                  <c:v>713</c:v>
                </c:pt>
                <c:pt idx="4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01.01.2016-01.11.2016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Лист1!$B$3:$B$7</c:f>
              <c:strCache>
                <c:ptCount val="5"/>
                <c:pt idx="0">
                  <c:v>Кол-во внеплановых  выездных проверок</c:v>
                </c:pt>
                <c:pt idx="1">
                  <c:v>в т.ч. по обращениям граждан</c:v>
                </c:pt>
                <c:pt idx="2">
                  <c:v>Кол-во предписаний</c:v>
                </c:pt>
                <c:pt idx="3">
                  <c:v>Кол-во нарушений</c:v>
                </c:pt>
                <c:pt idx="4">
                  <c:v>в т.ч. не устраненных в установленный срок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677</c:v>
                </c:pt>
                <c:pt idx="1">
                  <c:v>277</c:v>
                </c:pt>
                <c:pt idx="2">
                  <c:v>205</c:v>
                </c:pt>
                <c:pt idx="3">
                  <c:v>366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29536"/>
        <c:axId val="159731072"/>
        <c:axId val="0"/>
      </c:bar3DChart>
      <c:catAx>
        <c:axId val="15972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731072"/>
        <c:crosses val="autoZero"/>
        <c:auto val="1"/>
        <c:lblAlgn val="ctr"/>
        <c:lblOffset val="100"/>
        <c:noMultiLvlLbl val="0"/>
      </c:catAx>
      <c:valAx>
        <c:axId val="15973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729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33E-2"/>
          <c:y val="4.1120443277923566E-2"/>
          <c:w val="0.69097134733158416"/>
          <c:h val="0.80871895310243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01.01.2015-31.12.2015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Лист2!$A$3:$A$5</c:f>
              <c:strCache>
                <c:ptCount val="3"/>
                <c:pt idx="0">
                  <c:v>Кол-во актов</c:v>
                </c:pt>
                <c:pt idx="1">
                  <c:v>Кол-во предписаний</c:v>
                </c:pt>
                <c:pt idx="2">
                  <c:v>Кол-во нарушений</c:v>
                </c:pt>
              </c:strCache>
            </c:strRef>
          </c:cat>
          <c:val>
            <c:numRef>
              <c:f>Лист2!$B$3:$B$5</c:f>
              <c:numCache>
                <c:formatCode>General</c:formatCode>
                <c:ptCount val="3"/>
                <c:pt idx="0">
                  <c:v>181</c:v>
                </c:pt>
                <c:pt idx="1">
                  <c:v>174</c:v>
                </c:pt>
                <c:pt idx="2">
                  <c:v>651</c:v>
                </c:pt>
              </c:numCache>
            </c:numRef>
          </c:val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01.01.2016-01.11.2016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Лист2!$A$3:$A$5</c:f>
              <c:strCache>
                <c:ptCount val="3"/>
                <c:pt idx="0">
                  <c:v>Кол-во актов</c:v>
                </c:pt>
                <c:pt idx="1">
                  <c:v>Кол-во предписаний</c:v>
                </c:pt>
                <c:pt idx="2">
                  <c:v>Кол-во нарушений</c:v>
                </c:pt>
              </c:strCache>
            </c:strRef>
          </c:cat>
          <c:val>
            <c:numRef>
              <c:f>Лист2!$C$3:$C$5</c:f>
              <c:numCache>
                <c:formatCode>General</c:formatCode>
                <c:ptCount val="3"/>
                <c:pt idx="0">
                  <c:v>71</c:v>
                </c:pt>
                <c:pt idx="1">
                  <c:v>54</c:v>
                </c:pt>
                <c:pt idx="2">
                  <c:v>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9"/>
        <c:shape val="cylinder"/>
        <c:axId val="160106752"/>
        <c:axId val="160112640"/>
        <c:axId val="0"/>
      </c:bar3DChart>
      <c:catAx>
        <c:axId val="16010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0112640"/>
        <c:crosses val="autoZero"/>
        <c:auto val="1"/>
        <c:lblAlgn val="ctr"/>
        <c:lblOffset val="100"/>
        <c:noMultiLvlLbl val="0"/>
      </c:catAx>
      <c:valAx>
        <c:axId val="16011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10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95748756185165"/>
          <c:y val="0.43302624671916046"/>
          <c:w val="0.22567571303530462"/>
          <c:h val="0.1906051237362515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Направлено материалов для возбуждения административных дел в адрес службы строительного надзора и жилищного контроля Красноярского края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Лист3!$C$2:$D$2</c:f>
              <c:strCache>
                <c:ptCount val="2"/>
                <c:pt idx="0">
                  <c:v>01.01.2015-31.12.2015</c:v>
                </c:pt>
                <c:pt idx="1">
                  <c:v>01.01.2016-01.11.2016</c:v>
                </c:pt>
              </c:strCache>
            </c:strRef>
          </c:cat>
          <c:val>
            <c:numRef>
              <c:f>Лист3!$C$3:$D$3</c:f>
              <c:numCache>
                <c:formatCode>General</c:formatCode>
                <c:ptCount val="2"/>
                <c:pt idx="0">
                  <c:v>29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Составлено протоколов об административных правонарушениях и направлено Мировым судьям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Лист3!$C$2:$D$2</c:f>
              <c:strCache>
                <c:ptCount val="2"/>
                <c:pt idx="0">
                  <c:v>01.01.2015-31.12.2015</c:v>
                </c:pt>
                <c:pt idx="1">
                  <c:v>01.01.2016-01.11.2016</c:v>
                </c:pt>
              </c:strCache>
            </c:strRef>
          </c:cat>
          <c:val>
            <c:numRef>
              <c:f>Лист3!$C$4:$D$4</c:f>
              <c:numCache>
                <c:formatCode>General</c:formatCode>
                <c:ptCount val="2"/>
                <c:pt idx="0">
                  <c:v>53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168192"/>
        <c:axId val="160043008"/>
        <c:axId val="0"/>
      </c:bar3DChart>
      <c:catAx>
        <c:axId val="1601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0043008"/>
        <c:crosses val="autoZero"/>
        <c:auto val="1"/>
        <c:lblAlgn val="ctr"/>
        <c:lblOffset val="100"/>
        <c:noMultiLvlLbl val="0"/>
      </c:catAx>
      <c:valAx>
        <c:axId val="16004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168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03E101-D249-40CB-9DF3-3AEF6B4DF7A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560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4988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AF3C13-D27A-48ED-8E38-F3E917B1A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32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24E7-6460-40A2-A7A5-7975373DDB06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F5B9-3A5E-463A-AD9E-0F397023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FBDB-F5FB-4C8E-9C96-B1CF684B2DB6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149E-D136-4BBE-BA53-3190935B9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93D5-9E18-49DF-A71B-F13EEF8B6E1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7E2D-55AC-4094-A528-959092BEB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1F3E-CE30-4A7B-8701-B5680901F819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79CB-D71C-497C-8D3F-C295745B1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CB22-0DE0-4322-BB95-B563932FFCB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AE0A-8362-41F3-B826-16FF6B0F1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C552-00E7-4150-BE25-428403CDF8F6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6400-EBDF-4A82-9F67-31942F3BC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72C8-1D3F-41C8-92FC-4189C6BC821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BF88-7791-40E4-BBD3-13233DD69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85C4-446D-4274-90B2-C71747AD3A66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583A-8EA7-4500-A856-CDA782C63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8FDD9-4DF2-41B7-92A1-D6F5A21F363C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7CE7-3D11-4B88-8322-071FE1B88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2A40-03DB-4102-AFB5-E0675D451F9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10B0-929D-4FAD-BA03-E422E5407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8990-4059-4260-9933-51CD61EB346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4FD8-814D-40EB-9E68-281B687A4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5B09DB-6DCA-41EA-B2E3-C5421A006CE1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A6D50B-C2AB-4D7F-A52A-995170C3F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фо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404000" cy="6858000"/>
          </a:xfrm>
          <a:prstGeom prst="rect">
            <a:avLst/>
          </a:prstGeom>
        </p:spPr>
      </p:pic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0" y="-5"/>
            <a:ext cx="1386840" cy="1975009"/>
          </a:xfrm>
        </p:spPr>
      </p:pic>
      <p:pic>
        <p:nvPicPr>
          <p:cNvPr id="5" name="Рисунок 4" descr="2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04041" y="1006596"/>
            <a:ext cx="7539959" cy="585142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24533" y="558788"/>
            <a:ext cx="4419235" cy="7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6048672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ДЕПАРТАМЕНТ ГОРОДСКОГО ХОЗЯЙСТВА</a:t>
            </a:r>
            <a:br>
              <a:rPr lang="ru-RU" sz="2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ОТДЕЛ МУНИЦИПАЛЬНОГО ЖИЛИЩНОГО КОНТРОЛЯ</a:t>
            </a:r>
            <a:endParaRPr lang="ru-RU" sz="1800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гер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-5"/>
            <a:ext cx="1386840" cy="19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404000" cy="68580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03648" y="0"/>
            <a:ext cx="763284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360000" indent="-540000" algn="just">
              <a:buNone/>
            </a:pPr>
            <a:r>
              <a:rPr lang="ru-RU" sz="1600" b="1" dirty="0" smtClean="0"/>
              <a:t>            1)</a:t>
            </a:r>
            <a:r>
              <a:rPr lang="ru-RU" sz="1600" dirty="0" smtClean="0"/>
              <a:t> Жилищный кодекс Российской Федерации;</a:t>
            </a:r>
          </a:p>
          <a:p>
            <a:pPr marL="360000" indent="-540000" algn="just"/>
            <a:r>
              <a:rPr lang="ru-RU" sz="1600" b="1" dirty="0" smtClean="0"/>
              <a:t>2)</a:t>
            </a:r>
            <a:r>
              <a:rPr lang="ru-RU" sz="1600" dirty="0" smtClean="0"/>
              <a:t> Федеральный закон от 06.10.2003 N 131-ФЗ "Об общих принципах организации местного самоуправления в Российской Федерации";</a:t>
            </a:r>
          </a:p>
          <a:p>
            <a:pPr marL="360000" indent="-540000" algn="just"/>
            <a:r>
              <a:rPr lang="ru-RU" sz="1600" b="1" dirty="0" smtClean="0"/>
              <a:t>3)</a:t>
            </a:r>
            <a:r>
              <a:rPr lang="ru-RU" sz="1600" dirty="0" smtClean="0"/>
              <a:t> Федеральный закон от 02.05.2006 N 59-ФЗ "О порядке рассмотрения обращений граждан Российской Федерации";</a:t>
            </a:r>
          </a:p>
          <a:p>
            <a:pPr marL="360000" indent="-540000" algn="just"/>
            <a:r>
              <a:rPr lang="ru-RU" sz="1600" b="1" dirty="0" smtClean="0"/>
              <a:t>4)</a:t>
            </a:r>
            <a:r>
              <a:rPr lang="ru-RU" sz="1600" dirty="0" smtClean="0"/>
              <a:t> Федеральный закон от 26.12.2008 N 294-ФЗ "О защите прав юридических лиц и индивидуальных предпринимателей при осуществлении государственного контроля (надзора) и муниципального контроля";</a:t>
            </a:r>
          </a:p>
          <a:p>
            <a:pPr marL="360000" indent="-540000" algn="just"/>
            <a:r>
              <a:rPr lang="ru-RU" sz="1600" b="1" dirty="0" smtClean="0"/>
              <a:t>5)</a:t>
            </a:r>
            <a:r>
              <a:rPr lang="ru-RU" sz="1600" dirty="0" smtClean="0"/>
              <a:t> Постановление Правительства Российской Федерации от 30.06.2010 N 489 "Об утверждении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предпринимателей";</a:t>
            </a:r>
          </a:p>
          <a:p>
            <a:pPr marL="360000" indent="-540000" algn="just"/>
            <a:r>
              <a:rPr lang="ru-RU" sz="1600" b="1" dirty="0" smtClean="0"/>
              <a:t>6)</a:t>
            </a:r>
            <a:r>
              <a:rPr lang="ru-RU" sz="1600" dirty="0" smtClean="0"/>
              <a:t>  Приказ Министерства экономического развития Российской Федерации от 30.04.2009 N 141 "О реализации положений Федерального закона "О защите прав юридических лиц и индивидуальных предпринимателей при осуществлении государственного контроля (надзора) и муниципального </a:t>
            </a:r>
            <a:r>
              <a:rPr lang="ru-RU" sz="1600" dirty="0"/>
              <a:t>контроля ";</a:t>
            </a:r>
            <a:endParaRPr lang="ru-RU" sz="1600" dirty="0" smtClean="0"/>
          </a:p>
          <a:p>
            <a:pPr marL="360000" indent="-540000" algn="just"/>
            <a:r>
              <a:rPr lang="ru-RU" sz="1600" b="1" dirty="0" smtClean="0"/>
              <a:t>7)</a:t>
            </a:r>
            <a:r>
              <a:rPr lang="ru-RU" sz="1600" dirty="0" smtClean="0"/>
              <a:t> Закон Красноярского края от 07.02.2013 N 4-1047 </a:t>
            </a:r>
            <a:r>
              <a:rPr lang="ru-RU" sz="1600" dirty="0"/>
              <a:t>" О </a:t>
            </a:r>
            <a:r>
              <a:rPr lang="ru-RU" sz="1600" dirty="0" smtClean="0"/>
              <a:t>муниципальном жилищном контроле и взаимодействии органов муниципального жилищного контроля с органом государственного жилищного надзора Красноярского </a:t>
            </a:r>
            <a:r>
              <a:rPr lang="ru-RU" sz="1600" dirty="0"/>
              <a:t>края ".</a:t>
            </a:r>
            <a:endParaRPr lang="ru-RU" sz="1600" dirty="0" smtClean="0"/>
          </a:p>
          <a:p>
            <a:pPr marL="360000" indent="-540000"/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Содержимое 3" descr="гер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1386840" cy="19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Нормативно-правовые акты </a:t>
            </a:r>
            <a:br>
              <a:rPr lang="ru-RU" sz="2400" b="1" dirty="0" smtClean="0">
                <a:solidFill>
                  <a:srgbClr val="663300"/>
                </a:solidFill>
              </a:rPr>
            </a:br>
            <a:r>
              <a:rPr lang="ru-RU" sz="2400" b="1" dirty="0" smtClean="0">
                <a:solidFill>
                  <a:srgbClr val="663300"/>
                </a:solidFill>
              </a:rPr>
              <a:t>федерального и регионального уровня</a:t>
            </a:r>
            <a:endParaRPr 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гер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-5"/>
            <a:ext cx="1386840" cy="19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404000" cy="68580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03648" y="0"/>
            <a:ext cx="7283152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60000" indent="-540000" algn="just"/>
            <a:r>
              <a:rPr lang="ru-RU" sz="1600" b="1" dirty="0" smtClean="0"/>
              <a:t>1)</a:t>
            </a:r>
            <a:r>
              <a:rPr lang="ru-RU" sz="1600" dirty="0" smtClean="0"/>
              <a:t> Устав города Красноярска, принятым Решением Красноярского городского Совета депутатов от 24.12.1997 N В-62;</a:t>
            </a:r>
          </a:p>
          <a:p>
            <a:pPr marL="360000" indent="-540000" algn="just"/>
            <a:r>
              <a:rPr lang="ru-RU" sz="1600" b="1" dirty="0" smtClean="0"/>
              <a:t>2)</a:t>
            </a:r>
            <a:r>
              <a:rPr lang="ru-RU" sz="1600" dirty="0" smtClean="0"/>
              <a:t> Постановление администрации города от 22.08.2013 N 418 "Об утверждении Порядка организации муниципального жилищного контроля в городе </a:t>
            </a:r>
            <a:r>
              <a:rPr lang="ru-RU" sz="1600" dirty="0"/>
              <a:t>Красноярске "</a:t>
            </a:r>
            <a:r>
              <a:rPr lang="ru-RU" sz="1600" dirty="0" smtClean="0"/>
              <a:t>;</a:t>
            </a:r>
            <a:endParaRPr lang="ru-RU" sz="1600" dirty="0" smtClean="0"/>
          </a:p>
          <a:p>
            <a:pPr marL="360000" indent="-540000" algn="just"/>
            <a:r>
              <a:rPr lang="ru-RU" sz="1600" b="1" dirty="0" smtClean="0"/>
              <a:t>3)</a:t>
            </a:r>
            <a:r>
              <a:rPr lang="ru-RU" sz="1600" dirty="0" smtClean="0"/>
              <a:t> Распоряжение администрации г. Красноярска от 26.02.2007 № 46-р </a:t>
            </a:r>
            <a:r>
              <a:rPr lang="ru-RU" sz="1600" dirty="0"/>
              <a:t>" Об </a:t>
            </a:r>
            <a:r>
              <a:rPr lang="ru-RU" sz="1600" dirty="0" smtClean="0"/>
              <a:t>утверждении Положения об администрации района в г. </a:t>
            </a:r>
            <a:r>
              <a:rPr lang="ru-RU" sz="1600" dirty="0"/>
              <a:t>Красноярске ";</a:t>
            </a:r>
            <a:endParaRPr lang="ru-RU" sz="1600" dirty="0" smtClean="0"/>
          </a:p>
          <a:p>
            <a:pPr marL="360000" indent="-540000" algn="just"/>
            <a:r>
              <a:rPr lang="ru-RU" sz="1600" b="1" dirty="0" smtClean="0"/>
              <a:t>4)</a:t>
            </a:r>
            <a:r>
              <a:rPr lang="ru-RU" sz="1600" dirty="0" smtClean="0"/>
              <a:t> Распоряжение администрации г. Красноярска от 01.07.2011 N 84-р "Об утверждении Положения о департаменте городского хозяйства администрации города </a:t>
            </a:r>
            <a:r>
              <a:rPr lang="ru-RU" sz="1600" dirty="0" smtClean="0"/>
              <a:t>Красноярска".</a:t>
            </a:r>
            <a:endParaRPr lang="ru-RU" sz="1600" dirty="0" smtClean="0"/>
          </a:p>
          <a:p>
            <a:pPr marL="360000" indent="-540000"/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Содержимое 3" descr="гер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1386840" cy="19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Правовые акты </a:t>
            </a:r>
            <a:br>
              <a:rPr lang="ru-RU" sz="2400" b="1" dirty="0" smtClean="0">
                <a:solidFill>
                  <a:srgbClr val="663300"/>
                </a:solidFill>
              </a:rPr>
            </a:br>
            <a:r>
              <a:rPr lang="ru-RU" sz="2400" b="1" dirty="0" smtClean="0">
                <a:solidFill>
                  <a:srgbClr val="663300"/>
                </a:solidFill>
              </a:rPr>
              <a:t>муниципального уровня</a:t>
            </a:r>
            <a:endParaRPr 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404000" cy="6858000"/>
          </a:xfrm>
          <a:prstGeom prst="rect">
            <a:avLst/>
          </a:prstGeom>
        </p:spPr>
      </p:pic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-5"/>
            <a:ext cx="1386840" cy="1975009"/>
          </a:xfr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96336" cy="7780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Схема осуществления муниципального жилищного контроля на территории </a:t>
            </a:r>
            <a:r>
              <a:rPr lang="ru-RU" sz="2400" b="1" dirty="0" smtClean="0">
                <a:solidFill>
                  <a:srgbClr val="663300"/>
                </a:solidFill>
              </a:rPr>
              <a:t>города </a:t>
            </a:r>
            <a:r>
              <a:rPr lang="ru-RU" sz="2400" b="1" dirty="0" smtClean="0">
                <a:solidFill>
                  <a:srgbClr val="663300"/>
                </a:solidFill>
              </a:rPr>
              <a:t>Красноярска </a:t>
            </a:r>
            <a:br>
              <a:rPr lang="ru-RU" sz="2400" b="1" dirty="0" smtClean="0">
                <a:solidFill>
                  <a:srgbClr val="663300"/>
                </a:solidFill>
              </a:rPr>
            </a:b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59832" y="980728"/>
            <a:ext cx="410445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города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Красноярска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43808" y="1844824"/>
            <a:ext cx="4608512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</a:rPr>
              <a:t>Департамент городского хозяйства</a:t>
            </a:r>
            <a:r>
              <a:rPr lang="ru-RU" sz="1400" dirty="0" smtClean="0">
                <a:latin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</a:rPr>
            </a:br>
            <a:r>
              <a:rPr lang="ru-RU" sz="1400" dirty="0" smtClean="0">
                <a:latin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Распоряжение администрации г. Красноярска от 01.07.2011 №84-р «Об утверждении Положения о департаменте городского хозяйства администрации города Красноярска»</a:t>
            </a:r>
          </a:p>
          <a:p>
            <a:pPr algn="ctr"/>
            <a:endParaRPr lang="ru-RU" sz="1400" dirty="0">
              <a:latin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47664" y="3861048"/>
            <a:ext cx="18722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</a:rPr>
              <a:t>Администрация Железнодорожного района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707904" y="3861048"/>
            <a:ext cx="15841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</a:rPr>
              <a:t>Администрация Кировского района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80112" y="3861048"/>
            <a:ext cx="15841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</a:rPr>
              <a:t>Администрация Ленинского района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80312" y="3861048"/>
            <a:ext cx="1619672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</a:rPr>
              <a:t>Администрация Октябрьского района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55776" y="5085184"/>
            <a:ext cx="15841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</a:rPr>
              <a:t>Администрация Свердловского района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44008" y="5085184"/>
            <a:ext cx="15841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</a:rPr>
              <a:t>Администрация Советского</a:t>
            </a:r>
          </a:p>
          <a:p>
            <a:pPr algn="ctr"/>
            <a:r>
              <a:rPr lang="ru-RU" sz="1400" dirty="0" smtClean="0">
                <a:latin typeface="Arial" pitchFamily="34" charset="0"/>
              </a:rPr>
              <a:t>района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32240" y="5085184"/>
            <a:ext cx="15841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</a:rPr>
              <a:t>Администрация Центрального района</a:t>
            </a:r>
            <a:endParaRPr lang="ru-RU" sz="1400" dirty="0">
              <a:latin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08304" y="3645024"/>
            <a:ext cx="0" cy="1440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63888" y="3645024"/>
            <a:ext cx="0" cy="1440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трелка вправо 53"/>
          <p:cNvSpPr/>
          <p:nvPr/>
        </p:nvSpPr>
        <p:spPr>
          <a:xfrm rot="10800000" flipV="1">
            <a:off x="1907704" y="33569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8316416" y="342900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195736" y="3140968"/>
            <a:ext cx="612068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Распоряжение администрации г. Красноярска от 26.02.2007 № 46-р «Об утверждении Положения об администрации района в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г.Красноярске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499992" y="3645024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372200" y="3645024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4" idx="3"/>
          </p:cNvCxnSpPr>
          <p:nvPr/>
        </p:nvCxnSpPr>
        <p:spPr>
          <a:xfrm>
            <a:off x="1907704" y="3429000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1" idx="3"/>
          </p:cNvCxnSpPr>
          <p:nvPr/>
        </p:nvCxnSpPr>
        <p:spPr>
          <a:xfrm>
            <a:off x="8676456" y="3501008"/>
            <a:ext cx="0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436096" y="3645024"/>
            <a:ext cx="0" cy="1440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26" idx="2"/>
          </p:cNvCxnSpPr>
          <p:nvPr/>
        </p:nvCxnSpPr>
        <p:spPr>
          <a:xfrm>
            <a:off x="5148064" y="2852936"/>
            <a:ext cx="0" cy="288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26" idx="0"/>
          </p:cNvCxnSpPr>
          <p:nvPr/>
        </p:nvCxnSpPr>
        <p:spPr>
          <a:xfrm>
            <a:off x="5148064" y="1412776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гер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-5"/>
            <a:ext cx="1386840" cy="19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404000" cy="68580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03648" y="0"/>
            <a:ext cx="7740352" cy="6858000"/>
          </a:xfrm>
          <a:solidFill>
            <a:srgbClr val="FFFFFF"/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60000" indent="-540000"/>
            <a:endParaRPr lang="ru-RU" sz="1600" dirty="0" smtClean="0"/>
          </a:p>
          <a:p>
            <a:pPr marL="360000" indent="-540000"/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Содержимое 3" descr="гер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1386840" cy="19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Показатели осуществления муниципального жилищного контроля администрацией </a:t>
            </a:r>
            <a:r>
              <a:rPr lang="ru-RU" sz="2400" b="1" dirty="0" smtClean="0">
                <a:solidFill>
                  <a:srgbClr val="663300"/>
                </a:solidFill>
              </a:rPr>
              <a:t>г. </a:t>
            </a:r>
            <a:r>
              <a:rPr lang="ru-RU" sz="2400" b="1" dirty="0" smtClean="0">
                <a:solidFill>
                  <a:srgbClr val="663300"/>
                </a:solidFill>
              </a:rPr>
              <a:t>Красноярска </a:t>
            </a:r>
            <a:r>
              <a:rPr lang="ru-RU" sz="2400" b="1" dirty="0" smtClean="0">
                <a:solidFill>
                  <a:srgbClr val="663300"/>
                </a:solidFill>
              </a:rPr>
              <a:t>ВНЕПЛАНОВЫЕ ПРОВЕРКИ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</a:rPr>
              <a:t/>
            </a:r>
            <a:br>
              <a:rPr lang="ru-RU" sz="2400" b="1" dirty="0" smtClean="0">
                <a:solidFill>
                  <a:srgbClr val="663300"/>
                </a:solidFill>
              </a:rPr>
            </a:br>
            <a:endParaRPr lang="ru-RU" sz="2400" b="1" dirty="0">
              <a:solidFill>
                <a:srgbClr val="6633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03648" y="1128713"/>
          <a:ext cx="7632848" cy="572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404000" cy="6858000"/>
          </a:xfrm>
          <a:prstGeom prst="rect">
            <a:avLst/>
          </a:prstGeom>
        </p:spPr>
      </p:pic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-5"/>
            <a:ext cx="1386840" cy="197500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Показатели осуществления муниципального жилищного контроля администрацией г. Красноярска </a:t>
            </a:r>
            <a:r>
              <a:rPr lang="ru-RU" sz="2400" b="1" dirty="0" smtClean="0">
                <a:solidFill>
                  <a:srgbClr val="663300"/>
                </a:solidFill>
              </a:rPr>
              <a:t>ПЛАНОВЫЕ ПРОВЕРКИ</a:t>
            </a:r>
            <a:r>
              <a:rPr lang="ru-RU" sz="2400" b="1" dirty="0" smtClean="0">
                <a:solidFill>
                  <a:srgbClr val="663300"/>
                </a:solidFill>
              </a:rPr>
              <a:t/>
            </a:r>
            <a:br>
              <a:rPr lang="ru-RU" sz="2400" b="1" dirty="0" smtClean="0">
                <a:solidFill>
                  <a:srgbClr val="663300"/>
                </a:solidFill>
              </a:rPr>
            </a:br>
            <a:endParaRPr lang="ru-RU" sz="2400" b="1" dirty="0">
              <a:solidFill>
                <a:srgbClr val="6633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75656" y="1340768"/>
          <a:ext cx="76683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404000" cy="6858000"/>
          </a:xfrm>
          <a:prstGeom prst="rect">
            <a:avLst/>
          </a:prstGeom>
        </p:spPr>
      </p:pic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-5"/>
            <a:ext cx="1386840" cy="197500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Показатели осуществления муниципального жилищного контроля администрацией г. Красноярска </a:t>
            </a:r>
            <a:r>
              <a:rPr lang="ru-RU" sz="2400" b="1" dirty="0">
                <a:solidFill>
                  <a:srgbClr val="663300"/>
                </a:solidFill>
              </a:rPr>
              <a:t>М</a:t>
            </a:r>
            <a:r>
              <a:rPr lang="ru-RU" sz="2400" b="1" dirty="0" smtClean="0">
                <a:solidFill>
                  <a:srgbClr val="663300"/>
                </a:solidFill>
              </a:rPr>
              <a:t>атериалы проверок и </a:t>
            </a:r>
            <a:r>
              <a:rPr lang="ru-RU" sz="2400" b="1" dirty="0" smtClean="0">
                <a:solidFill>
                  <a:srgbClr val="663300"/>
                </a:solidFill>
              </a:rPr>
              <a:t>административные дела</a:t>
            </a:r>
            <a:br>
              <a:rPr lang="ru-RU" sz="2400" b="1" dirty="0" smtClean="0">
                <a:solidFill>
                  <a:srgbClr val="663300"/>
                </a:solidFill>
              </a:rPr>
            </a:br>
            <a:endParaRPr lang="ru-RU" sz="2400" b="1" dirty="0">
              <a:solidFill>
                <a:srgbClr val="6633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75656" y="1268760"/>
          <a:ext cx="76683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6E5894426AC6B4CB951306CAED67EDD" ma:contentTypeVersion="2" ma:contentTypeDescription="Создание документа." ma:contentTypeScope="" ma:versionID="9930e82818d8657c2f89dbc53fbe2d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40ffe7d129599f7ee9eac362e5103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CA21DB-EDB1-459B-A591-66FD8B9C60EB}"/>
</file>

<file path=customXml/itemProps2.xml><?xml version="1.0" encoding="utf-8"?>
<ds:datastoreItem xmlns:ds="http://schemas.openxmlformats.org/officeDocument/2006/customXml" ds:itemID="{992A1C93-294B-4FCA-B627-72F11F4C27F0}"/>
</file>

<file path=customXml/itemProps3.xml><?xml version="1.0" encoding="utf-8"?>
<ds:datastoreItem xmlns:ds="http://schemas.openxmlformats.org/officeDocument/2006/customXml" ds:itemID="{E671639D-4E99-4667-A765-96F4A2FEF5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356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ДЕПАРТАМЕНТ ГОРОДСКОГО ХОЗЯЙСТВА ОТДЕЛ МУНИЦИПАЛЬНОГО ЖИЛИЩНОГО КОНТРОЛЯ</vt:lpstr>
      <vt:lpstr>Нормативно-правовые акты  федерального и регионального уровня</vt:lpstr>
      <vt:lpstr>Правовые акты  муниципального уровня</vt:lpstr>
      <vt:lpstr>Схема осуществления муниципального жилищного контроля на территории города Красноярска  </vt:lpstr>
      <vt:lpstr>Показатели осуществления муниципального жилищного контроля администрацией г. Красноярска ВНЕПЛАНОВЫЕ ПРОВЕРКИ  </vt:lpstr>
      <vt:lpstr>Показатели осуществления муниципального жилищного контроля администрацией г. Красноярска ПЛАНОВЫЕ ПРОВЕРКИ </vt:lpstr>
      <vt:lpstr>Показатели осуществления муниципального жилищного контроля администрацией г. Красноярска Материалы проверок и административные дела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Замиралов Алексей Андреевич</dc:creator>
  <cp:lastModifiedBy>isv</cp:lastModifiedBy>
  <cp:revision>241</cp:revision>
  <cp:lastPrinted>2010-12-07T06:48:04Z</cp:lastPrinted>
  <dcterms:created xsi:type="dcterms:W3CDTF">2010-12-07T06:38:45Z</dcterms:created>
  <dcterms:modified xsi:type="dcterms:W3CDTF">2016-11-23T06:18:34Z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0x01010026E5894426AC6B4CB951306CAED67EDD</vt:lpwstr>
  </property>
</Properties>
</file>