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4" r:id="rId2"/>
    <p:sldId id="701" r:id="rId3"/>
    <p:sldId id="720" r:id="rId4"/>
    <p:sldId id="721" r:id="rId5"/>
    <p:sldId id="722" r:id="rId6"/>
    <p:sldId id="724" r:id="rId7"/>
    <p:sldId id="728" r:id="rId8"/>
    <p:sldId id="729" r:id="rId9"/>
    <p:sldId id="725" r:id="rId10"/>
    <p:sldId id="712" r:id="rId11"/>
    <p:sldId id="716" r:id="rId12"/>
    <p:sldId id="730" r:id="rId13"/>
    <p:sldId id="731" r:id="rId14"/>
  </p:sldIdLst>
  <p:sldSz cx="9144000" cy="6858000" type="screen4x3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A1DA"/>
    <a:srgbClr val="00B9FA"/>
    <a:srgbClr val="00B0EE"/>
    <a:srgbClr val="71DAFF"/>
    <a:srgbClr val="00CC66"/>
    <a:srgbClr val="00A7E2"/>
    <a:srgbClr val="EDB5B1"/>
    <a:srgbClr val="8ED1F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1876" autoAdjust="0"/>
  </p:normalViewPr>
  <p:slideViewPr>
    <p:cSldViewPr>
      <p:cViewPr>
        <p:scale>
          <a:sx n="100" d="100"/>
          <a:sy n="100" d="100"/>
        </p:scale>
        <p:origin x="-215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4283359" cy="338383"/>
          </a:xfrm>
          <a:prstGeom prst="rect">
            <a:avLst/>
          </a:prstGeom>
        </p:spPr>
        <p:txBody>
          <a:bodyPr vert="horz" lIns="89551" tIns="44774" rIns="89551" bIns="44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6536" y="0"/>
            <a:ext cx="4283359" cy="338383"/>
          </a:xfrm>
          <a:prstGeom prst="rect">
            <a:avLst/>
          </a:prstGeom>
        </p:spPr>
        <p:txBody>
          <a:bodyPr vert="horz" lIns="89551" tIns="44774" rIns="89551" bIns="44774" rtlCol="0"/>
          <a:lstStyle>
            <a:lvl1pPr algn="r">
              <a:defRPr sz="1200"/>
            </a:lvl1pPr>
          </a:lstStyle>
          <a:p>
            <a:fld id="{218F8B02-7F34-475E-B769-76FEAFB5F20F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6421700"/>
            <a:ext cx="4283359" cy="338383"/>
          </a:xfrm>
          <a:prstGeom prst="rect">
            <a:avLst/>
          </a:prstGeom>
        </p:spPr>
        <p:txBody>
          <a:bodyPr vert="horz" lIns="89551" tIns="44774" rIns="89551" bIns="44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6536" y="6421700"/>
            <a:ext cx="4283359" cy="338383"/>
          </a:xfrm>
          <a:prstGeom prst="rect">
            <a:avLst/>
          </a:prstGeom>
        </p:spPr>
        <p:txBody>
          <a:bodyPr vert="horz" lIns="89551" tIns="44774" rIns="89551" bIns="44774" rtlCol="0" anchor="b"/>
          <a:lstStyle>
            <a:lvl1pPr algn="r">
              <a:defRPr sz="1200"/>
            </a:lvl1pPr>
          </a:lstStyle>
          <a:p>
            <a:fld id="{04329FB0-EE6E-44A0-8841-91D9F467C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4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7"/>
            <a:ext cx="4282281" cy="338058"/>
          </a:xfrm>
          <a:prstGeom prst="rect">
            <a:avLst/>
          </a:prstGeom>
        </p:spPr>
        <p:txBody>
          <a:bodyPr vert="horz" lIns="89551" tIns="44774" rIns="89551" bIns="44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32" y="7"/>
            <a:ext cx="4282281" cy="338058"/>
          </a:xfrm>
          <a:prstGeom prst="rect">
            <a:avLst/>
          </a:prstGeom>
        </p:spPr>
        <p:txBody>
          <a:bodyPr vert="horz" lIns="89551" tIns="44774" rIns="89551" bIns="44774" rtlCol="0"/>
          <a:lstStyle>
            <a:lvl1pPr algn="r">
              <a:defRPr sz="1200"/>
            </a:lvl1pPr>
          </a:lstStyle>
          <a:p>
            <a:fld id="{056DA96C-AAEC-4572-8EA2-4E6809EB8A14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6413"/>
            <a:ext cx="3386138" cy="2538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51" tIns="44774" rIns="89551" bIns="447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20" y="3211556"/>
            <a:ext cx="7905750" cy="3042524"/>
          </a:xfrm>
          <a:prstGeom prst="rect">
            <a:avLst/>
          </a:prstGeom>
        </p:spPr>
        <p:txBody>
          <a:bodyPr vert="horz" lIns="89551" tIns="44774" rIns="89551" bIns="447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6421934"/>
            <a:ext cx="4282281" cy="338058"/>
          </a:xfrm>
          <a:prstGeom prst="rect">
            <a:avLst/>
          </a:prstGeom>
        </p:spPr>
        <p:txBody>
          <a:bodyPr vert="horz" lIns="89551" tIns="44774" rIns="89551" bIns="44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32" y="6421934"/>
            <a:ext cx="4282281" cy="338058"/>
          </a:xfrm>
          <a:prstGeom prst="rect">
            <a:avLst/>
          </a:prstGeom>
        </p:spPr>
        <p:txBody>
          <a:bodyPr vert="horz" lIns="89551" tIns="44774" rIns="89551" bIns="44774" rtlCol="0" anchor="b"/>
          <a:lstStyle>
            <a:lvl1pPr algn="r">
              <a:defRPr sz="1200"/>
            </a:lvl1pPr>
          </a:lstStyle>
          <a:p>
            <a:fld id="{92862D76-FDFF-4ACF-BFFC-B3DC6C21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65362-7B04-4BD3-9094-0D862ADB73E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2D76-FDFF-4ACF-BFFC-B3DC6C2199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2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FFA7-1933-445A-8348-6D90F6EA8A0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1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FFA7-1933-445A-8348-6D90F6EA8A0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1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65362-7B04-4BD3-9094-0D862ADB73E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7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65362-7B04-4BD3-9094-0D862ADB73E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7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65362-7B04-4BD3-9094-0D862ADB73E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7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0656-3573-415A-959B-89910506C2D1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7414-0F3C-4C38-BF35-650422C54D8B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5118-E9AA-4000-A1CA-92C10DE158DC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21FB-C91A-4A35-82B8-01A44709594B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D54-779B-4645-95C0-04DC17797DF0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115C-1C84-490F-97B6-223AE6E96A33}" type="datetime1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034-452B-46FB-96DA-22C0ABD3F342}" type="datetime1">
              <a:rPr lang="ru-RU" smtClean="0"/>
              <a:t>25.05.2026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817E-DEBB-447E-8E91-6CE2E8856ED1}" type="datetime1">
              <a:rPr lang="ru-RU" smtClean="0"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B04B-C5F9-4229-A96B-324D3942A65D}" type="datetime1">
              <a:rPr lang="ru-RU" smtClean="0"/>
              <a:t>25.05.2026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0228-8C5A-4A7A-863A-FAF40AD4E325}" type="datetime1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AB33-3F25-4F9D-AEF4-6CBB876C7C44}" type="datetime1">
              <a:rPr lang="ru-RU" smtClean="0"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64A8-0B48-4E95-811E-C427CDFBE53A}" type="datetime1">
              <a:rPr lang="ru-RU" smtClean="0"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4AE7-9D55-4DF8-AEFD-A1075A82D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85750"/>
            <a:ext cx="6746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01788"/>
            <a:ext cx="56435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73247" y="1865377"/>
            <a:ext cx="8569325" cy="2308324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rtlCol="0" anchor="ctr">
            <a:spAutoFit/>
          </a:bodyPr>
          <a:lstStyle>
            <a:lvl1pPr algn="ctr" defTabSz="1828434">
              <a:lnSpc>
                <a:spcPct val="80000"/>
              </a:lnSpc>
              <a:spcBef>
                <a:spcPct val="0"/>
              </a:spcBef>
              <a:buNone/>
              <a:defRPr sz="28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600" b="1" dirty="0" smtClean="0">
                <a:latin typeface="+mn-lt"/>
                <a:ea typeface="+mn-ea"/>
                <a:cs typeface="Times New Roman" panose="02020603050405020304" pitchFamily="18" charset="0"/>
              </a:rPr>
              <a:t>Информация о состоянии производственного травматизма </a:t>
            </a:r>
          </a:p>
          <a:p>
            <a:r>
              <a:rPr lang="ru-RU" sz="3600" b="1" dirty="0" smtClean="0">
                <a:latin typeface="+mn-lt"/>
                <a:ea typeface="+mn-ea"/>
                <a:cs typeface="Times New Roman" panose="02020603050405020304" pitchFamily="18" charset="0"/>
              </a:rPr>
              <a:t>и охраны труда</a:t>
            </a:r>
          </a:p>
          <a:p>
            <a:r>
              <a:rPr lang="ru-RU" sz="3600" b="1" dirty="0">
                <a:latin typeface="+mn-lt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atin typeface="+mn-lt"/>
                <a:ea typeface="+mn-ea"/>
                <a:cs typeface="Times New Roman" panose="02020603050405020304" pitchFamily="18" charset="0"/>
              </a:rPr>
              <a:t> организациях города Красноярска</a:t>
            </a:r>
          </a:p>
          <a:p>
            <a:r>
              <a:rPr lang="ru-RU" sz="3600" b="1" dirty="0" smtClean="0">
                <a:latin typeface="+mn-lt"/>
                <a:ea typeface="+mn-ea"/>
                <a:cs typeface="Times New Roman" panose="02020603050405020304" pitchFamily="18" charset="0"/>
              </a:rPr>
              <a:t>за 2025 год</a:t>
            </a:r>
            <a:endParaRPr lang="ru-RU" sz="36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dach\Desktop\в слай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1"/>
            <a:ext cx="511256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2942" y="118375"/>
            <a:ext cx="8351058" cy="1150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Осуществление государственной экспертизы условий труда в целях оценки фактических условий труда </a:t>
            </a:r>
            <a:r>
              <a:rPr lang="ru-RU" sz="2400" dirty="0" smtClean="0"/>
              <a:t>работников</a:t>
            </a:r>
          </a:p>
          <a:p>
            <a:r>
              <a:rPr lang="ru-RU" sz="2400" dirty="0" smtClean="0"/>
              <a:t>(</a:t>
            </a:r>
            <a:r>
              <a:rPr lang="ru-RU" sz="2400" dirty="0"/>
              <a:t>далее – ГЭУТ) в </a:t>
            </a:r>
            <a:r>
              <a:rPr lang="ru-RU" sz="2400" dirty="0" smtClean="0"/>
              <a:t>2024-2025 годах</a:t>
            </a:r>
            <a:endParaRPr lang="ru-RU" sz="2400" dirty="0"/>
          </a:p>
        </p:txBody>
      </p:sp>
      <p:pic>
        <p:nvPicPr>
          <p:cNvPr id="37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173655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33376" y="1412776"/>
            <a:ext cx="528639" cy="3184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28825" y="1937107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63888" y="1505059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1484784"/>
            <a:ext cx="4176464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 2024 ГОДУ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СОСТАВЛЕНО 43 ЗАКЛЮЧЕНИЯ ГЭУТ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16016" y="1484784"/>
            <a:ext cx="4104455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2025 </a:t>
            </a:r>
            <a:r>
              <a:rPr lang="ru-RU" sz="2400" b="1" dirty="0">
                <a:solidFill>
                  <a:schemeClr val="bg1"/>
                </a:solidFill>
              </a:rPr>
              <a:t>ГОДУ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СОСТАВЛЕНО </a:t>
            </a:r>
            <a:r>
              <a:rPr lang="ru-RU" sz="2400" b="1" dirty="0" smtClean="0">
                <a:solidFill>
                  <a:schemeClr val="bg1"/>
                </a:solidFill>
              </a:rPr>
              <a:t>24 </a:t>
            </a:r>
            <a:r>
              <a:rPr lang="ru-RU" sz="2400" b="1" dirty="0">
                <a:solidFill>
                  <a:schemeClr val="bg1"/>
                </a:solidFill>
              </a:rPr>
              <a:t>ЗАКЛЮЧЕНИЯ ГЭУТ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2123728" y="2780928"/>
            <a:ext cx="360040" cy="432048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rgbClr val="00A1DA"/>
              </a:solidFill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6588224" y="2780928"/>
            <a:ext cx="360040" cy="432048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rgbClr val="00A1DA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284984"/>
            <a:ext cx="4176464" cy="194421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В 31  (72,1 %) 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ВЫЯВЛЕНЫ НЕСООТВЕТСТВИЯ ГОСУДАРСТВЕННЫМ НОРМАТИВНЫМ ТРЕБОВАНИЯМ ОХРАНЫ ТРУДА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3284984"/>
            <a:ext cx="4176464" cy="194421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В 18  (75,0 %) 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ВЫЯВЛЕНЫ НЕСООТВЕТСТВИЯ ГОСУДАРСТВЕННЫМ НОРМАТИВНЫМ ТРЕБОВАНИЯМ ОХРАНЫ ТРУДА</a:t>
            </a:r>
          </a:p>
        </p:txBody>
      </p:sp>
    </p:spTree>
    <p:extLst>
      <p:ext uri="{BB962C8B-B14F-4D97-AF65-F5344CB8AC3E}">
        <p14:creationId xmlns:p14="http://schemas.microsoft.com/office/powerpoint/2010/main" val="32989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42" y="126759"/>
            <a:ext cx="8351058" cy="978729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Основные несоответствия государственным нормативным требованиям охраны труда,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выявленные в 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ходе проведения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ГЭУТ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6472" y="3501008"/>
            <a:ext cx="8064000" cy="1008111"/>
          </a:xfrm>
          <a:prstGeom prst="rect">
            <a:avLst/>
          </a:prstGeom>
          <a:ln w="19050">
            <a:solidFill>
              <a:srgbClr val="00BBFE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756000" y="2276872"/>
            <a:ext cx="8064000" cy="100811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251519" y="3356992"/>
            <a:ext cx="757739" cy="1008112"/>
          </a:xfrm>
          <a:prstGeom prst="rect">
            <a:avLst/>
          </a:prstGeom>
          <a:solidFill>
            <a:srgbClr val="00B0F0"/>
          </a:solidFill>
          <a:ln>
            <a:solidFill>
              <a:srgbClr val="00BB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289259" y="2146437"/>
            <a:ext cx="720000" cy="994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TextBox 27"/>
          <p:cNvSpPr txBox="1"/>
          <p:nvPr/>
        </p:nvSpPr>
        <p:spPr>
          <a:xfrm>
            <a:off x="430261" y="3564305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92" y="227687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376243"/>
            <a:ext cx="442392" cy="365125"/>
          </a:xfrm>
        </p:spPr>
        <p:txBody>
          <a:bodyPr/>
          <a:lstStyle/>
          <a:p>
            <a:fld id="{D1673CF8-FC67-4A93-9225-12BC0858813C}" type="slidenum">
              <a:rPr lang="ru-RU" sz="1400" smtClean="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3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146437"/>
            <a:ext cx="7632375" cy="1210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</a:rPr>
              <a:t>есовершенство </a:t>
            </a:r>
            <a:r>
              <a:rPr lang="ru-RU" sz="2400" b="1" dirty="0">
                <a:solidFill>
                  <a:srgbClr val="0070C0"/>
                </a:solidFill>
              </a:rPr>
              <a:t>технологического процесса, в том числе отсутствие технологической карты или другой технической документации на выполняемую </a:t>
            </a:r>
            <a:r>
              <a:rPr lang="ru-RU" sz="2400" b="1" dirty="0" smtClean="0">
                <a:solidFill>
                  <a:srgbClr val="0070C0"/>
                </a:solidFill>
              </a:rPr>
              <a:t>работу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88095" y="3542495"/>
            <a:ext cx="7632376" cy="96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</a:rPr>
              <a:t>е </a:t>
            </a:r>
            <a:r>
              <a:rPr lang="ru-RU" sz="2400" b="1" dirty="0">
                <a:solidFill>
                  <a:srgbClr val="0070C0"/>
                </a:solidFill>
              </a:rPr>
              <a:t>обеспечение прохождения работниками обучения по охране </a:t>
            </a:r>
            <a:r>
              <a:rPr lang="ru-RU" sz="2400" b="1" dirty="0" smtClean="0">
                <a:solidFill>
                  <a:srgbClr val="0070C0"/>
                </a:solidFill>
              </a:rPr>
              <a:t>труда и </a:t>
            </a:r>
            <a:r>
              <a:rPr lang="ru-RU" sz="2400" b="1" dirty="0">
                <a:solidFill>
                  <a:srgbClr val="0070C0"/>
                </a:solidFill>
              </a:rPr>
              <a:t>проверки знания требований охраны </a:t>
            </a:r>
            <a:r>
              <a:rPr lang="ru-RU" sz="2400" b="1" dirty="0" smtClean="0">
                <a:solidFill>
                  <a:srgbClr val="0070C0"/>
                </a:solidFill>
              </a:rPr>
              <a:t>труда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4464" y="4689248"/>
            <a:ext cx="8136008" cy="755976"/>
          </a:xfrm>
          <a:prstGeom prst="rect">
            <a:avLst/>
          </a:prstGeom>
          <a:ln w="19050">
            <a:solidFill>
              <a:srgbClr val="F8A45E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661462" y="5661248"/>
            <a:ext cx="8159010" cy="1008112"/>
          </a:xfrm>
          <a:prstGeom prst="rect">
            <a:avLst/>
          </a:prstGeom>
          <a:ln w="19050">
            <a:solidFill>
              <a:srgbClr val="009A46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рямоугольник 37"/>
          <p:cNvSpPr/>
          <p:nvPr/>
        </p:nvSpPr>
        <p:spPr>
          <a:xfrm>
            <a:off x="251520" y="5589239"/>
            <a:ext cx="757738" cy="972001"/>
          </a:xfrm>
          <a:prstGeom prst="rect">
            <a:avLst/>
          </a:prstGeom>
          <a:solidFill>
            <a:srgbClr val="009A46"/>
          </a:solidFill>
          <a:ln>
            <a:solidFill>
              <a:srgbClr val="009A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423734" y="5733256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43357" y="5733256"/>
            <a:ext cx="7533099" cy="82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</a:rPr>
              <a:t>е </a:t>
            </a:r>
            <a:r>
              <a:rPr lang="ru-RU" sz="2400" b="1" dirty="0">
                <a:solidFill>
                  <a:srgbClr val="0070C0"/>
                </a:solidFill>
              </a:rPr>
              <a:t>проведение или не своевременное проведение обязательных медицинских </a:t>
            </a:r>
            <a:r>
              <a:rPr lang="ru-RU" sz="2400" b="1" dirty="0" smtClean="0">
                <a:solidFill>
                  <a:srgbClr val="0070C0"/>
                </a:solidFill>
              </a:rPr>
              <a:t>осмотров, специальной оценки условий труда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19" y="4581128"/>
            <a:ext cx="757739" cy="755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8A4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/>
          <p:cNvSpPr txBox="1"/>
          <p:nvPr/>
        </p:nvSpPr>
        <p:spPr>
          <a:xfrm>
            <a:off x="395536" y="4653136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4689249"/>
            <a:ext cx="7560840" cy="755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Не обеспечение </a:t>
            </a:r>
            <a:r>
              <a:rPr lang="ru-RU" sz="2400" b="1" dirty="0" smtClean="0">
                <a:solidFill>
                  <a:srgbClr val="0070C0"/>
                </a:solidFill>
              </a:rPr>
              <a:t>прохождения </a:t>
            </a:r>
            <a:r>
              <a:rPr lang="ru-RU" sz="2400" b="1" dirty="0">
                <a:solidFill>
                  <a:srgbClr val="0070C0"/>
                </a:solidFill>
              </a:rPr>
              <a:t>инструктажей </a:t>
            </a:r>
            <a:r>
              <a:rPr lang="ru-RU" sz="2400" b="1" dirty="0" smtClean="0">
                <a:solidFill>
                  <a:srgbClr val="0070C0"/>
                </a:solidFill>
              </a:rPr>
              <a:t>по охране труда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6000" y="1079919"/>
            <a:ext cx="8064472" cy="958773"/>
          </a:xfrm>
          <a:prstGeom prst="rect">
            <a:avLst/>
          </a:prstGeom>
          <a:ln w="19050">
            <a:solidFill>
              <a:srgbClr val="F8A45E"/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Прямоугольник 45"/>
          <p:cNvSpPr/>
          <p:nvPr/>
        </p:nvSpPr>
        <p:spPr>
          <a:xfrm>
            <a:off x="289259" y="980728"/>
            <a:ext cx="719999" cy="936103"/>
          </a:xfrm>
          <a:prstGeom prst="rect">
            <a:avLst/>
          </a:prstGeom>
          <a:solidFill>
            <a:srgbClr val="F8A45E"/>
          </a:solidFill>
          <a:ln>
            <a:solidFill>
              <a:srgbClr val="F8A4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TextBox 46"/>
          <p:cNvSpPr txBox="1"/>
          <p:nvPr/>
        </p:nvSpPr>
        <p:spPr>
          <a:xfrm>
            <a:off x="467624" y="1079921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87624" y="980729"/>
            <a:ext cx="7785248" cy="1165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Не обеспечение </a:t>
            </a:r>
            <a:r>
              <a:rPr lang="ru-RU" sz="2400" b="1" dirty="0" smtClean="0">
                <a:solidFill>
                  <a:srgbClr val="0070C0"/>
                </a:solidFill>
              </a:rPr>
              <a:t>работников в полном объеме средствами индивидуальной защиты, смывающими и обезвреживающими средствами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92942" y="218082"/>
            <a:ext cx="835105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 данным отделения Фонда пенсионного и социального страхования РФ по Красноярскому краю 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76064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24329" y="2348882"/>
            <a:ext cx="1368152" cy="648071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215,46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15617" y="2348882"/>
            <a:ext cx="6336704" cy="648071"/>
          </a:xfrm>
          <a:prstGeom prst="roundRect">
            <a:avLst>
              <a:gd name="adj" fmla="val 9036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Приобретение спецодежды, </a:t>
            </a:r>
            <a:r>
              <a:rPr lang="ru-RU" sz="1600" b="1" dirty="0" err="1" smtClean="0">
                <a:solidFill>
                  <a:schemeClr val="tx1"/>
                </a:solidFill>
                <a:latin typeface="+mj-lt"/>
              </a:rPr>
              <a:t>спецобуви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, других средств индивидуальной защиты (СИЗ)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19" y="2348880"/>
            <a:ext cx="792089" cy="648073"/>
          </a:xfrm>
          <a:prstGeom prst="roundRect">
            <a:avLst>
              <a:gd name="adj" fmla="val 13869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92" y="2492898"/>
            <a:ext cx="32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9460" y="908720"/>
            <a:ext cx="8541012" cy="12961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в 2025 году </a:t>
            </a:r>
            <a:r>
              <a:rPr lang="ru-RU" b="1" u="sng" dirty="0">
                <a:solidFill>
                  <a:schemeClr val="bg1"/>
                </a:solidFill>
              </a:rPr>
              <a:t>570</a:t>
            </a:r>
            <a:r>
              <a:rPr lang="ru-RU" b="1" dirty="0">
                <a:solidFill>
                  <a:schemeClr val="bg1"/>
                </a:solidFill>
              </a:rPr>
              <a:t> организаций города Красноярска использовали возможность финансирования предупредительных мер по сокращению производственного травматизма и профессиональных заболеваний работников за счет страховых взносов по обязательному социальному страхованию. </a:t>
            </a:r>
            <a:r>
              <a:rPr lang="ru-RU" b="1" dirty="0" smtClean="0">
                <a:solidFill>
                  <a:schemeClr val="bg1"/>
                </a:solidFill>
              </a:rPr>
              <a:t>Общая </a:t>
            </a:r>
            <a:r>
              <a:rPr lang="ru-RU" b="1" dirty="0">
                <a:solidFill>
                  <a:schemeClr val="bg1"/>
                </a:solidFill>
              </a:rPr>
              <a:t>сумма возмещений составила </a:t>
            </a:r>
            <a:r>
              <a:rPr lang="ru-RU" b="1" u="sng" dirty="0">
                <a:solidFill>
                  <a:schemeClr val="bg1"/>
                </a:solidFill>
              </a:rPr>
              <a:t>544, 93 </a:t>
            </a:r>
            <a:r>
              <a:rPr lang="ru-RU" b="1" dirty="0">
                <a:solidFill>
                  <a:schemeClr val="bg1"/>
                </a:solidFill>
              </a:rPr>
              <a:t>млн. </a:t>
            </a:r>
            <a:r>
              <a:rPr lang="ru-RU" b="1" dirty="0" smtClean="0">
                <a:solidFill>
                  <a:schemeClr val="bg1"/>
                </a:solidFill>
              </a:rPr>
              <a:t>рублей, из </a:t>
            </a:r>
            <a:r>
              <a:rPr lang="ru-RU" b="1" dirty="0">
                <a:solidFill>
                  <a:schemeClr val="bg1"/>
                </a:solidFill>
              </a:rPr>
              <a:t>них: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24330" y="3140969"/>
            <a:ext cx="1368152" cy="648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115,82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15618" y="3140969"/>
            <a:ext cx="6336704" cy="648071"/>
          </a:xfrm>
          <a:prstGeom prst="roundRect">
            <a:avLst>
              <a:gd name="adj" fmla="val 9036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Санаторно-курортное лечение работников </a:t>
            </a:r>
            <a:r>
              <a:rPr lang="ru-RU" sz="1600" b="1" dirty="0" err="1" smtClean="0">
                <a:solidFill>
                  <a:schemeClr val="tx1"/>
                </a:solidFill>
                <a:latin typeface="+mj-lt"/>
              </a:rPr>
              <a:t>предпенсионного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 возраста (СКЛ)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1520" y="3140968"/>
            <a:ext cx="792089" cy="648072"/>
          </a:xfrm>
          <a:prstGeom prst="roundRect">
            <a:avLst>
              <a:gd name="adj" fmla="val 13869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536" y="3244914"/>
            <a:ext cx="50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24330" y="3933057"/>
            <a:ext cx="1368152" cy="576063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102,98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15618" y="3933057"/>
            <a:ext cx="6336704" cy="576063"/>
          </a:xfrm>
          <a:prstGeom prst="roundRect">
            <a:avLst>
              <a:gd name="adj" fmla="val 9036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Проведение обязательных периодических медицинских осмотров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3933056"/>
            <a:ext cx="792089" cy="576064"/>
          </a:xfrm>
          <a:prstGeom prst="roundRect">
            <a:avLst>
              <a:gd name="adj" fmla="val 13869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234" y="4037002"/>
            <a:ext cx="32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3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524330" y="4653138"/>
            <a:ext cx="1368152" cy="6480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53,71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15618" y="4653137"/>
            <a:ext cx="6336704" cy="648071"/>
          </a:xfrm>
          <a:prstGeom prst="roundRect">
            <a:avLst>
              <a:gd name="adj" fmla="val 9036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СКЛ работников, занятых на работах с вредными и (или) опасными производственными факторами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1520" y="4653136"/>
            <a:ext cx="792089" cy="648071"/>
          </a:xfrm>
          <a:prstGeom prst="roundRect">
            <a:avLst>
              <a:gd name="adj" fmla="val 13869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5536" y="4757083"/>
            <a:ext cx="50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524330" y="5445225"/>
            <a:ext cx="1368152" cy="64807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25,51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15618" y="5429254"/>
            <a:ext cx="6336704" cy="664041"/>
          </a:xfrm>
          <a:prstGeom prst="roundRect">
            <a:avLst>
              <a:gd name="adj" fmla="val 9036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Приобретение медицинских изделий для количественного определения алкоголя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1520" y="5445224"/>
            <a:ext cx="792089" cy="648072"/>
          </a:xfrm>
          <a:prstGeom prst="roundRect">
            <a:avLst>
              <a:gd name="adj" fmla="val 13869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7593" y="5589240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95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76064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96336" y="4253027"/>
            <a:ext cx="1368152" cy="688141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1,02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91470" y="4253027"/>
            <a:ext cx="6336704" cy="688141"/>
          </a:xfrm>
          <a:prstGeom prst="roundRect">
            <a:avLst>
              <a:gd name="adj" fmla="val 9036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Обеспечение бесплатной выдачей молока или других равноценных пищевых продуктов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7372" y="4253025"/>
            <a:ext cx="792089" cy="688143"/>
          </a:xfrm>
          <a:prstGeom prst="roundRect">
            <a:avLst>
              <a:gd name="adj" fmla="val 13869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381" y="4397042"/>
            <a:ext cx="64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11</a:t>
            </a:r>
            <a:endParaRPr lang="ru-RU" sz="20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96335" y="5085185"/>
            <a:ext cx="1368152" cy="7200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0,45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87625" y="5085185"/>
            <a:ext cx="6336704" cy="720079"/>
          </a:xfrm>
          <a:prstGeom prst="roundRect">
            <a:avLst>
              <a:gd name="adj" fmla="val 9036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Приобретение приборов контроля за режимом труда и отдыха водителей (</a:t>
            </a:r>
            <a:r>
              <a:rPr lang="ru-RU" sz="1600" b="1" dirty="0" err="1" smtClean="0">
                <a:solidFill>
                  <a:schemeClr val="tx1"/>
                </a:solidFill>
                <a:latin typeface="+mj-lt"/>
              </a:rPr>
              <a:t>тахографов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7" y="5085184"/>
            <a:ext cx="792089" cy="720080"/>
          </a:xfrm>
          <a:prstGeom prst="roundRect">
            <a:avLst>
              <a:gd name="adj" fmla="val 13869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9382" y="5261138"/>
            <a:ext cx="64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12</a:t>
            </a:r>
            <a:endParaRPr lang="ru-RU" sz="20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86464" y="2708920"/>
            <a:ext cx="1368152" cy="736049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1,60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177754" y="2708920"/>
            <a:ext cx="6336704" cy="720080"/>
          </a:xfrm>
          <a:prstGeom prst="roundRect">
            <a:avLst>
              <a:gd name="adj" fmla="val 9036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Обучение по охране труда и (или) обучение безопасным методам и приемам выполнения работ повышенной опасности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3656" y="2708920"/>
            <a:ext cx="792089" cy="736049"/>
          </a:xfrm>
          <a:prstGeom prst="roundRect">
            <a:avLst>
              <a:gd name="adj" fmla="val 13869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7542" y="2852936"/>
            <a:ext cx="50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9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596336" y="3548916"/>
            <a:ext cx="1368152" cy="5760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1,27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177754" y="3548916"/>
            <a:ext cx="6336704" cy="576064"/>
          </a:xfrm>
          <a:prstGeom prst="roundRect">
            <a:avLst>
              <a:gd name="adj" fmla="val 9036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Приобретение аптечек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13656" y="3548915"/>
            <a:ext cx="792089" cy="576064"/>
          </a:xfrm>
          <a:prstGeom prst="roundRect">
            <a:avLst>
              <a:gd name="adj" fmla="val 13869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5664" y="362092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10</a:t>
            </a:r>
            <a:endParaRPr lang="ru-RU" sz="20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586466" y="1412777"/>
            <a:ext cx="1368152" cy="576063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7,89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77754" y="1412777"/>
            <a:ext cx="6336704" cy="576063"/>
          </a:xfrm>
          <a:prstGeom prst="roundRect">
            <a:avLst>
              <a:gd name="adj" fmla="val 9036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Проведение специальной оценки условий труда (СОУТ)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13656" y="1412776"/>
            <a:ext cx="792089" cy="576064"/>
          </a:xfrm>
          <a:prstGeom prst="roundRect">
            <a:avLst>
              <a:gd name="adj" fmla="val 13869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9729" y="1516722"/>
            <a:ext cx="32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7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586466" y="2060849"/>
            <a:ext cx="1368152" cy="544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1,79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177754" y="2060849"/>
            <a:ext cx="6336704" cy="544125"/>
          </a:xfrm>
          <a:prstGeom prst="roundRect">
            <a:avLst>
              <a:gd name="adj" fmla="val 9036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Проведение оценки профессиональных рисков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13656" y="2060848"/>
            <a:ext cx="792089" cy="544126"/>
          </a:xfrm>
          <a:prstGeom prst="roundRect">
            <a:avLst>
              <a:gd name="adj" fmla="val 13869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7542" y="2132856"/>
            <a:ext cx="49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596336" y="476674"/>
            <a:ext cx="1368152" cy="8640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17,43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млн. рублей</a:t>
            </a:r>
            <a:endParaRPr lang="ru-RU" sz="15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187624" y="476673"/>
            <a:ext cx="6336704" cy="864095"/>
          </a:xfrm>
          <a:prstGeom prst="roundRect">
            <a:avLst>
              <a:gd name="adj" fmla="val 9036"/>
            </a:avLst>
          </a:prstGeom>
          <a:solidFill>
            <a:srgbClr val="FF7C8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Приобретение отдельных приборов, устройств, обеспечивающих проведение обучения по вопросам безопасного ведения работ оборудования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23526" y="476672"/>
            <a:ext cx="792089" cy="864097"/>
          </a:xfrm>
          <a:prstGeom prst="roundRect">
            <a:avLst>
              <a:gd name="adj" fmla="val 13869"/>
            </a:avLst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>
              <a:lnSpc>
                <a:spcPct val="80000"/>
              </a:lnSpc>
              <a:spcAft>
                <a:spcPts val="6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7542" y="724636"/>
            <a:ext cx="50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14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2942" y="118375"/>
            <a:ext cx="8351058" cy="1150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Работа комиссий в рамках расследований несчастных случаев на производстве по итогам 2024-2025 годов</a:t>
            </a:r>
            <a:endParaRPr lang="ru-RU" sz="2400" dirty="0"/>
          </a:p>
        </p:txBody>
      </p:sp>
      <p:pic>
        <p:nvPicPr>
          <p:cNvPr id="37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173655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33376" y="1412776"/>
            <a:ext cx="528639" cy="3184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28825" y="1937107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63888" y="1505059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1340768"/>
            <a:ext cx="4176464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в 2024 году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зарегистрировано 99 </a:t>
            </a:r>
            <a:r>
              <a:rPr lang="ru-RU" sz="2400" b="1" dirty="0">
                <a:solidFill>
                  <a:schemeClr val="bg1"/>
                </a:solidFill>
              </a:rPr>
              <a:t>извещений о несчастных случаях на производстве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16017" y="1340768"/>
            <a:ext cx="3960440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2025 </a:t>
            </a:r>
            <a:r>
              <a:rPr lang="ru-RU" sz="2400" b="1" dirty="0">
                <a:solidFill>
                  <a:schemeClr val="bg1"/>
                </a:solidFill>
              </a:rPr>
              <a:t>году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зарегистрировано </a:t>
            </a:r>
            <a:r>
              <a:rPr lang="ru-RU" sz="2400" b="1" dirty="0" smtClean="0">
                <a:solidFill>
                  <a:schemeClr val="bg1"/>
                </a:solidFill>
              </a:rPr>
              <a:t>78 </a:t>
            </a:r>
            <a:r>
              <a:rPr lang="ru-RU" sz="2400" b="1" dirty="0">
                <a:solidFill>
                  <a:schemeClr val="bg1"/>
                </a:solidFill>
              </a:rPr>
              <a:t>извещений о несчастных случаях на производстве</a:t>
            </a:r>
          </a:p>
        </p:txBody>
      </p:sp>
      <p:sp>
        <p:nvSpPr>
          <p:cNvPr id="43" name="Пятиугольник 42"/>
          <p:cNvSpPr/>
          <p:nvPr/>
        </p:nvSpPr>
        <p:spPr>
          <a:xfrm>
            <a:off x="267945" y="2996952"/>
            <a:ext cx="4160039" cy="1008112"/>
          </a:xfrm>
          <a:prstGeom prst="homePlate">
            <a:avLst>
              <a:gd name="adj" fmla="val 42272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Состоялось 41 заседание комиссии по расследованию несчастного случая в которых принимал участие представитель от </a:t>
            </a:r>
            <a:r>
              <a:rPr lang="ru-RU" sz="1600" b="1" dirty="0">
                <a:solidFill>
                  <a:schemeClr val="bg1"/>
                </a:solidFill>
              </a:rPr>
              <a:t>города Красноярска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288504" y="4149080"/>
            <a:ext cx="4139480" cy="583282"/>
          </a:xfrm>
          <a:prstGeom prst="homePlate">
            <a:avLst>
              <a:gd name="adj" fmla="val 42073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Осуществлено 19 выездов на осмотр места происшествия</a:t>
            </a:r>
          </a:p>
        </p:txBody>
      </p:sp>
      <p:sp>
        <p:nvSpPr>
          <p:cNvPr id="46" name="Пятиугольник 45"/>
          <p:cNvSpPr/>
          <p:nvPr/>
        </p:nvSpPr>
        <p:spPr>
          <a:xfrm>
            <a:off x="288504" y="4941168"/>
            <a:ext cx="4139480" cy="1447378"/>
          </a:xfrm>
          <a:prstGeom prst="homePlate">
            <a:avLst>
              <a:gd name="adj" fmla="val 38797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Принято участие в опросе: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должностных лиц по 24 несчастным случаям;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очевидцев по 20 несчастным случаям;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пострадавших по 13 несчастным случаям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4716018" y="2996952"/>
            <a:ext cx="3960440" cy="1008112"/>
          </a:xfrm>
          <a:prstGeom prst="homePlate">
            <a:avLst>
              <a:gd name="adj" fmla="val 42272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Состоялось 42 заседания комиссии по расследованию несчастного случая в которых принимал участие представитель от </a:t>
            </a:r>
            <a:r>
              <a:rPr lang="ru-RU" sz="1600" b="1" dirty="0">
                <a:solidFill>
                  <a:schemeClr val="bg1"/>
                </a:solidFill>
              </a:rPr>
              <a:t>города Красноярска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4716018" y="4149080"/>
            <a:ext cx="3960440" cy="583282"/>
          </a:xfrm>
          <a:prstGeom prst="homePlate">
            <a:avLst>
              <a:gd name="adj" fmla="val 42073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Осуществлено </a:t>
            </a:r>
            <a:r>
              <a:rPr lang="ru-RU" sz="1600" b="1" dirty="0" smtClean="0">
                <a:solidFill>
                  <a:schemeClr val="bg1"/>
                </a:solidFill>
              </a:rPr>
              <a:t>16 </a:t>
            </a:r>
            <a:r>
              <a:rPr lang="ru-RU" sz="1600" b="1" dirty="0">
                <a:solidFill>
                  <a:schemeClr val="bg1"/>
                </a:solidFill>
              </a:rPr>
              <a:t>выездов на осмотр места происшествия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4716018" y="4941168"/>
            <a:ext cx="3960440" cy="1447378"/>
          </a:xfrm>
          <a:prstGeom prst="homePlate">
            <a:avLst>
              <a:gd name="adj" fmla="val 38797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Принято участие в опросе: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должностных лиц по 24 несчастным случаям;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очевидцев по 20 несчастным случаям;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пострадавших по </a:t>
            </a:r>
            <a:r>
              <a:rPr lang="ru-RU" sz="1600" b="1" dirty="0" smtClean="0">
                <a:solidFill>
                  <a:schemeClr val="bg1"/>
                </a:solidFill>
              </a:rPr>
              <a:t>6 </a:t>
            </a:r>
            <a:r>
              <a:rPr lang="ru-RU" sz="1600" b="1" dirty="0">
                <a:solidFill>
                  <a:schemeClr val="bg1"/>
                </a:solidFill>
              </a:rPr>
              <a:t>несчастным случаям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2123728" y="2636912"/>
            <a:ext cx="360040" cy="295123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rgbClr val="00A1DA"/>
              </a:solidFill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6444208" y="2636912"/>
            <a:ext cx="360040" cy="295123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rgbClr val="00A1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2942" y="262391"/>
            <a:ext cx="8351058" cy="934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Динамика несчастных случаев на производстве </a:t>
            </a:r>
          </a:p>
          <a:p>
            <a:r>
              <a:rPr lang="ru-RU" sz="2400" dirty="0" smtClean="0"/>
              <a:t>(в том числе групповых) с тяжелым и смертельным исходом </a:t>
            </a:r>
          </a:p>
          <a:p>
            <a:r>
              <a:rPr lang="ru-RU" sz="2400" dirty="0" smtClean="0"/>
              <a:t>за 2019 – 2025 годы</a:t>
            </a:r>
            <a:endParaRPr lang="ru-RU" sz="2400" dirty="0"/>
          </a:p>
        </p:txBody>
      </p:sp>
      <p:pic>
        <p:nvPicPr>
          <p:cNvPr id="37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245663"/>
            <a:ext cx="513482" cy="95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415607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6132" y="1825660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78</a:t>
            </a:r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043608" y="6108464"/>
            <a:ext cx="252000" cy="19914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896064" y="6093296"/>
            <a:ext cx="252000" cy="199144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300545" y="6021288"/>
            <a:ext cx="283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смертельный исход</a:t>
            </a:r>
            <a:endParaRPr lang="ru-R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140399" y="6038759"/>
            <a:ext cx="336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</a:t>
            </a:r>
            <a:r>
              <a:rPr lang="ru-RU" sz="1600" dirty="0" smtClean="0"/>
              <a:t>яжелый исход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2467028"/>
            <a:ext cx="792088" cy="2042091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1600" y="4581128"/>
            <a:ext cx="792088" cy="59356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Пятиугольник 38"/>
          <p:cNvSpPr/>
          <p:nvPr/>
        </p:nvSpPr>
        <p:spPr>
          <a:xfrm rot="16200000">
            <a:off x="-1129038" y="3292052"/>
            <a:ext cx="3882902" cy="124350"/>
          </a:xfrm>
          <a:prstGeom prst="homePlate">
            <a:avLst/>
          </a:prstGeom>
          <a:solidFill>
            <a:schemeClr val="bg1"/>
          </a:solidFill>
          <a:ln w="3175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40" name="Пятиугольник 39"/>
          <p:cNvSpPr/>
          <p:nvPr/>
        </p:nvSpPr>
        <p:spPr>
          <a:xfrm>
            <a:off x="750238" y="5295676"/>
            <a:ext cx="7926218" cy="108015"/>
          </a:xfrm>
          <a:prstGeom prst="homePlate">
            <a:avLst/>
          </a:prstGeom>
          <a:solidFill>
            <a:schemeClr val="bg1"/>
          </a:solidFill>
          <a:ln w="3175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46" name="Прямоугольник 45"/>
          <p:cNvSpPr/>
          <p:nvPr/>
        </p:nvSpPr>
        <p:spPr>
          <a:xfrm>
            <a:off x="980478" y="3397542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71600" y="4653136"/>
            <a:ext cx="792087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19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94443" y="2153131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71602" y="3405929"/>
            <a:ext cx="792086" cy="5271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59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86165" y="1937107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5415607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5696" y="1302440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89</a:t>
            </a: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893523" y="2204864"/>
            <a:ext cx="825965" cy="2232248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93524" y="4509120"/>
            <a:ext cx="825966" cy="6655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TextBox 40"/>
          <p:cNvSpPr txBox="1"/>
          <p:nvPr/>
        </p:nvSpPr>
        <p:spPr>
          <a:xfrm>
            <a:off x="2771800" y="5434771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71800" y="1897668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77</a:t>
            </a:r>
            <a:endParaRPr lang="ru-RU" sz="28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43808" y="2467028"/>
            <a:ext cx="792088" cy="2186107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843808" y="4725144"/>
            <a:ext cx="792088" cy="46871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TextBox 57"/>
          <p:cNvSpPr txBox="1"/>
          <p:nvPr/>
        </p:nvSpPr>
        <p:spPr>
          <a:xfrm>
            <a:off x="3707904" y="1268760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99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779912" y="1772817"/>
            <a:ext cx="811362" cy="2755468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779912" y="4600292"/>
            <a:ext cx="811362" cy="59356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3" name="TextBox 62"/>
          <p:cNvSpPr txBox="1"/>
          <p:nvPr/>
        </p:nvSpPr>
        <p:spPr>
          <a:xfrm>
            <a:off x="4644008" y="5434771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44008" y="1465620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91</a:t>
            </a:r>
            <a:endParaRPr lang="ru-RU" sz="28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716016" y="1937107"/>
            <a:ext cx="792088" cy="2716028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716016" y="4725144"/>
            <a:ext cx="792088" cy="46871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8" name="TextBox 67"/>
          <p:cNvSpPr txBox="1"/>
          <p:nvPr/>
        </p:nvSpPr>
        <p:spPr>
          <a:xfrm>
            <a:off x="5508104" y="5434771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08104" y="1268760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99</a:t>
            </a:r>
            <a:endParaRPr lang="ru-RU" sz="28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618660" y="1772817"/>
            <a:ext cx="767505" cy="2042089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618660" y="3861048"/>
            <a:ext cx="767505" cy="13136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2" name="TextBox 71"/>
          <p:cNvSpPr txBox="1"/>
          <p:nvPr/>
        </p:nvSpPr>
        <p:spPr>
          <a:xfrm>
            <a:off x="3707904" y="5445224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907704" y="2852936"/>
            <a:ext cx="792086" cy="5299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843808" y="3284984"/>
            <a:ext cx="792086" cy="5299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779912" y="2276872"/>
            <a:ext cx="811362" cy="5299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79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716018" y="2420888"/>
            <a:ext cx="792086" cy="5299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580112" y="2683053"/>
            <a:ext cx="792086" cy="5299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67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979714" y="4653136"/>
            <a:ext cx="739776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21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43808" y="4725144"/>
            <a:ext cx="792087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15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79912" y="4653136"/>
            <a:ext cx="811363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716016" y="4725144"/>
            <a:ext cx="792087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14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52120" y="4293096"/>
            <a:ext cx="720079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32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adach\AppData\Local\Packages\Microsoft.Windows.Photos_8wekyb3d8bbwe\TempState\ShareServiceTempFolder\на слайд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469825"/>
            <a:ext cx="1728191" cy="26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444208" y="1969676"/>
            <a:ext cx="86918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78</a:t>
            </a:r>
            <a:endParaRPr lang="ru-RU" sz="28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477669" y="2467029"/>
            <a:ext cx="758626" cy="1105987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477668" y="3645024"/>
            <a:ext cx="758627" cy="15488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4" name="Прямоугольник 83"/>
          <p:cNvSpPr/>
          <p:nvPr/>
        </p:nvSpPr>
        <p:spPr>
          <a:xfrm>
            <a:off x="6477668" y="2827069"/>
            <a:ext cx="679911" cy="52992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477670" y="4293096"/>
            <a:ext cx="679912" cy="43204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35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56664" y="5445224"/>
            <a:ext cx="92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327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2942" y="118375"/>
            <a:ext cx="8351058" cy="1150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Квалификация несчастных случаев </a:t>
            </a:r>
          </a:p>
          <a:p>
            <a:r>
              <a:rPr lang="ru-RU" sz="2400" dirty="0" smtClean="0"/>
              <a:t>по итогам расследований 2025 года</a:t>
            </a:r>
            <a:endParaRPr lang="ru-RU" sz="2400" dirty="0"/>
          </a:p>
        </p:txBody>
      </p:sp>
      <p:pic>
        <p:nvPicPr>
          <p:cNvPr id="37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33376" y="1412776"/>
            <a:ext cx="528639" cy="3184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96111" y="1937107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63888" y="1505059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279460" y="1261669"/>
            <a:ext cx="8741205" cy="838229"/>
          </a:xfrm>
          <a:prstGeom prst="homePlate">
            <a:avLst>
              <a:gd name="adj" fmla="val 38797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Зарегистрировано 78 извещений о несчастных случаях на производстве, из них: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577201" y="2125765"/>
            <a:ext cx="360040" cy="367131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rgbClr val="00A1DA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385513" y="2125765"/>
            <a:ext cx="360040" cy="367131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7380312" y="2125765"/>
            <a:ext cx="360040" cy="367131"/>
          </a:xfrm>
          <a:prstGeom prst="downArrow">
            <a:avLst/>
          </a:prstGeom>
          <a:solidFill>
            <a:srgbClr val="00B0EE"/>
          </a:solidFill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EE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2557813"/>
            <a:ext cx="3017869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43 - с тяжелым исходом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60797" y="2557813"/>
            <a:ext cx="3011403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34 - со смертельным исходом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88224" y="2557813"/>
            <a:ext cx="2402904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 – групповой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со смертельным и легким исходом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1520" y="4293096"/>
            <a:ext cx="1440159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41  </a:t>
            </a:r>
            <a:r>
              <a:rPr lang="ru-RU" sz="1600" b="1" dirty="0" smtClean="0">
                <a:solidFill>
                  <a:schemeClr val="bg1"/>
                </a:solidFill>
              </a:rPr>
              <a:t>связано с производством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588224" y="4293096"/>
            <a:ext cx="2402904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1 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связан </a:t>
            </a:r>
            <a:r>
              <a:rPr lang="ru-RU" sz="1600" b="1" dirty="0">
                <a:solidFill>
                  <a:schemeClr val="bg1"/>
                </a:solidFill>
              </a:rPr>
              <a:t>с производством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835697" y="4292885"/>
            <a:ext cx="1440160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2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не </a:t>
            </a:r>
            <a:r>
              <a:rPr lang="ru-RU" sz="1600" b="1" dirty="0">
                <a:solidFill>
                  <a:schemeClr val="bg1"/>
                </a:solidFill>
              </a:rPr>
              <a:t>связан с производством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899592" y="378904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297695" y="3789040"/>
            <a:ext cx="258082" cy="438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3426339" y="4307278"/>
            <a:ext cx="1319213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8  </a:t>
            </a:r>
            <a:r>
              <a:rPr lang="ru-RU" sz="1600" b="1" dirty="0" smtClean="0">
                <a:solidFill>
                  <a:schemeClr val="bg1"/>
                </a:solidFill>
              </a:rPr>
              <a:t>связано с производством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968471" y="4307067"/>
            <a:ext cx="1403729" cy="1224136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26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не </a:t>
            </a:r>
            <a:r>
              <a:rPr lang="ru-RU" sz="1600" b="1" dirty="0">
                <a:solidFill>
                  <a:schemeClr val="bg1"/>
                </a:solidFill>
              </a:rPr>
              <a:t>связан с производством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3930395" y="3861048"/>
            <a:ext cx="585764" cy="374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485261" y="3853957"/>
            <a:ext cx="454891" cy="374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740352" y="38610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251520" y="5795190"/>
            <a:ext cx="1440159" cy="612068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95,3 %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835697" y="5805264"/>
            <a:ext cx="1440159" cy="612068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4,7 %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2627784" y="5557344"/>
            <a:ext cx="0" cy="2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899592" y="5543162"/>
            <a:ext cx="0" cy="2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3419872" y="5805264"/>
            <a:ext cx="1325680" cy="612068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23,5 %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968471" y="5805264"/>
            <a:ext cx="1403729" cy="612068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76,5 %</a:t>
            </a: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5933685" y="5567418"/>
            <a:ext cx="0" cy="2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851920" y="5567418"/>
            <a:ext cx="0" cy="2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>
          <a:xfrm>
            <a:off x="6588225" y="5769260"/>
            <a:ext cx="2402904" cy="612068"/>
          </a:xfrm>
          <a:prstGeom prst="roundRect">
            <a:avLst>
              <a:gd name="adj" fmla="val 0"/>
            </a:avLst>
          </a:prstGeom>
          <a:solidFill>
            <a:srgbClr val="00A1DA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100 %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7746819" y="5531414"/>
            <a:ext cx="0" cy="2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6772"/>
            <a:ext cx="7776864" cy="7479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Распределение смертельных несчастных случаев </a:t>
            </a:r>
            <a:b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по отраслям экономики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31767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82801"/>
              </p:ext>
            </p:extLst>
          </p:nvPr>
        </p:nvGraphicFramePr>
        <p:xfrm>
          <a:off x="1043608" y="1268760"/>
          <a:ext cx="7344817" cy="4818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221"/>
                <a:gridCol w="1894195"/>
                <a:gridCol w="1872208"/>
                <a:gridCol w="1728193"/>
              </a:tblGrid>
              <a:tr h="576064">
                <a:tc>
                  <a:txBody>
                    <a:bodyPr/>
                    <a:lstStyle/>
                    <a:p>
                      <a:pPr algn="ctr" rtl="0" fontAlgn="ctr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Отрасль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несчастных случаев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из них смертельных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35,3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Обрабатывающее производство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1882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Транспортировка и хранение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DB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DB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DB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41,7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DB5B1"/>
                    </a:solidFill>
                  </a:tcPr>
                </a:tc>
              </a:tr>
              <a:tr h="340011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ЖКХ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Торговля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Здравоохранение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библиотек и архивов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6653">
                <a:tc>
                  <a:txBody>
                    <a:bodyPr/>
                    <a:lstStyle/>
                    <a:p>
                      <a:pPr algn="l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Другие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84,6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800" b="1" i="0" u="none" strike="noStrike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44,9</a:t>
                      </a:r>
                      <a:endParaRPr lang="ru-RU" sz="18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1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2942" y="44625"/>
            <a:ext cx="835105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Количество произошедших несчастных случаев в 2025 году</a:t>
            </a:r>
          </a:p>
          <a:p>
            <a:r>
              <a:rPr lang="ru-RU" sz="2400" dirty="0" smtClean="0"/>
              <a:t>в учреждениях и организациях разных </a:t>
            </a:r>
            <a:r>
              <a:rPr lang="ru-RU" sz="2400" dirty="0"/>
              <a:t>форм собственности</a:t>
            </a:r>
          </a:p>
        </p:txBody>
      </p:sp>
      <p:pic>
        <p:nvPicPr>
          <p:cNvPr id="37" name="Рисунок 4" descr="Герб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1847" y="50851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Внебюджетные организации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5896" y="5157192"/>
            <a:ext cx="20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Бюджетные организации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53393" y="1268760"/>
            <a:ext cx="2022463" cy="1728192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39" name="Пятиугольник 38"/>
          <p:cNvSpPr/>
          <p:nvPr/>
        </p:nvSpPr>
        <p:spPr>
          <a:xfrm rot="16200000">
            <a:off x="-1043938" y="2960272"/>
            <a:ext cx="3600400" cy="73361"/>
          </a:xfrm>
          <a:prstGeom prst="homePlate">
            <a:avLst/>
          </a:prstGeom>
          <a:solidFill>
            <a:schemeClr val="bg1"/>
          </a:solidFill>
          <a:ln w="3175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3622963" y="3212976"/>
            <a:ext cx="2040577" cy="625138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ятиугольник 39"/>
          <p:cNvSpPr/>
          <p:nvPr/>
        </p:nvSpPr>
        <p:spPr>
          <a:xfrm>
            <a:off x="716470" y="4833154"/>
            <a:ext cx="7455929" cy="108015"/>
          </a:xfrm>
          <a:prstGeom prst="homePlate">
            <a:avLst/>
          </a:prstGeom>
          <a:solidFill>
            <a:schemeClr val="bg1"/>
          </a:solidFill>
          <a:ln w="3175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/>
          <a:lstStyle/>
          <a:p>
            <a:pPr>
              <a:lnSpc>
                <a:spcPct val="90000"/>
              </a:lnSpc>
            </a:pPr>
            <a:endParaRPr lang="ru-RU" sz="2000"/>
          </a:p>
        </p:txBody>
      </p:sp>
      <p:sp>
        <p:nvSpPr>
          <p:cNvPr id="46" name="Прямоугольник 45"/>
          <p:cNvSpPr/>
          <p:nvPr/>
        </p:nvSpPr>
        <p:spPr>
          <a:xfrm>
            <a:off x="1331640" y="1700808"/>
            <a:ext cx="1867679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  <a:latin typeface="Calibri"/>
              </a:rPr>
              <a:t>35</a:t>
            </a:r>
            <a:endParaRPr lang="ru-RU" sz="28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33376" y="1412776"/>
            <a:ext cx="528639" cy="3184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96111" y="1937107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22963" y="3212976"/>
            <a:ext cx="2029157" cy="55578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563888" y="1505059"/>
            <a:ext cx="1921373" cy="6277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53393" y="2996952"/>
            <a:ext cx="2022463" cy="17281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/>
              </a:rPr>
              <a:t>27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22964" y="3861048"/>
            <a:ext cx="2040578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6384" y="5157192"/>
            <a:ext cx="251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Индивидуальные предприниматели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76384" y="3933056"/>
            <a:ext cx="2052000" cy="432048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/>
          <p:cNvSpPr/>
          <p:nvPr/>
        </p:nvSpPr>
        <p:spPr>
          <a:xfrm>
            <a:off x="5999227" y="3933056"/>
            <a:ext cx="2029157" cy="3600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976384" y="4365104"/>
            <a:ext cx="2052000" cy="3600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30228" y="764704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62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6711" y="6108464"/>
            <a:ext cx="252000" cy="19914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3648" y="6021288"/>
            <a:ext cx="283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смертельный исход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39167" y="6093296"/>
            <a:ext cx="252000" cy="199144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883502" y="6038759"/>
            <a:ext cx="336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</a:t>
            </a:r>
            <a:r>
              <a:rPr lang="ru-RU" sz="1600" dirty="0" smtClean="0"/>
              <a:t>яжелый исход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106492" y="2617748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16216" y="3337828"/>
            <a:ext cx="9695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32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Скругленный прямоугольник 363"/>
          <p:cNvSpPr/>
          <p:nvPr/>
        </p:nvSpPr>
        <p:spPr>
          <a:xfrm>
            <a:off x="896240" y="188640"/>
            <a:ext cx="8140256" cy="561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Виды (типы) несчастных случаев на производстве </a:t>
            </a:r>
            <a:endParaRPr 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тяжелыми последствиями за 2025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61" name="Скругленный прямоугольник 360"/>
          <p:cNvSpPr/>
          <p:nvPr/>
        </p:nvSpPr>
        <p:spPr>
          <a:xfrm>
            <a:off x="1460303" y="2132856"/>
            <a:ext cx="3384376" cy="1008112"/>
          </a:xfrm>
          <a:prstGeom prst="roundRect">
            <a:avLst>
              <a:gd name="adj" fmla="val 10504"/>
            </a:avLst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воздействия движущихся, разлетающихся, вращающихся предметов, деталей, машин и других</a:t>
            </a:r>
          </a:p>
        </p:txBody>
      </p:sp>
      <p:sp>
        <p:nvSpPr>
          <p:cNvPr id="363" name="Скругленный прямоугольник 362"/>
          <p:cNvSpPr/>
          <p:nvPr/>
        </p:nvSpPr>
        <p:spPr>
          <a:xfrm>
            <a:off x="236166" y="2132856"/>
            <a:ext cx="1107727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10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НС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23,3 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358" name="Скругленный прямоугольник 357"/>
          <p:cNvSpPr/>
          <p:nvPr/>
        </p:nvSpPr>
        <p:spPr>
          <a:xfrm>
            <a:off x="1460302" y="1340768"/>
            <a:ext cx="3384376" cy="648072"/>
          </a:xfrm>
          <a:prstGeom prst="roundRect">
            <a:avLst>
              <a:gd name="adj" fmla="val 9036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Падение пострадавшего с высоты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0" name="Скругленный прямоугольник 359"/>
          <p:cNvSpPr/>
          <p:nvPr/>
        </p:nvSpPr>
        <p:spPr>
          <a:xfrm>
            <a:off x="236166" y="1340769"/>
            <a:ext cx="1107727" cy="6480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15 НС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или 34,9%</a:t>
            </a:r>
            <a:endParaRPr lang="ru-RU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8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460301" y="3284984"/>
            <a:ext cx="3384377" cy="792088"/>
          </a:xfrm>
          <a:prstGeom prst="roundRect">
            <a:avLst>
              <a:gd name="adj" fmla="val 796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падения, обрушения, обвалов предметов, материалов, земли и прочего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3284984"/>
            <a:ext cx="109237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6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13,95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79460" y="908721"/>
            <a:ext cx="8741205" cy="360040"/>
          </a:xfrm>
          <a:prstGeom prst="homePlate">
            <a:avLst>
              <a:gd name="adj" fmla="val 3879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43 несчастных </a:t>
            </a:r>
            <a:r>
              <a:rPr lang="ru-RU" sz="1600" b="1" dirty="0">
                <a:solidFill>
                  <a:schemeClr val="tx1"/>
                </a:solidFill>
              </a:rPr>
              <a:t>случая на </a:t>
            </a:r>
            <a:r>
              <a:rPr lang="ru-RU" sz="1600" b="1" dirty="0" smtClean="0">
                <a:solidFill>
                  <a:schemeClr val="tx1"/>
                </a:solidFill>
              </a:rPr>
              <a:t>производстве с тяжелыми последствиями (далее – НС), из них: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056" y="1268760"/>
            <a:ext cx="2304256" cy="720079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5"/>
          <a:stretch>
            <a:fillRect/>
          </a:stretch>
        </p:blipFill>
        <p:spPr>
          <a:xfrm>
            <a:off x="5076056" y="2132855"/>
            <a:ext cx="2304256" cy="108012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1448048" y="4221088"/>
            <a:ext cx="3384377" cy="648072"/>
          </a:xfrm>
          <a:prstGeom prst="roundRect">
            <a:avLst>
              <a:gd name="adj" fmla="val 7961"/>
            </a:avLst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Транспортные происшествия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6166" y="4221088"/>
            <a:ext cx="1107727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6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13,95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</p:txBody>
      </p:sp>
      <p:pic>
        <p:nvPicPr>
          <p:cNvPr id="1026" name="Picture 2" descr="C:\Users\Kadach\Desktop\Кадач А.Г. 2022-2025\СУБВЕНЦИЯ ПО ОХРАНЕ ТРУДА\Ежегодная информация по охране труда\обва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187220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/>
          <p:nvPr/>
        </p:nvPicPr>
        <p:blipFill>
          <a:blip r:embed="rId7"/>
          <a:stretch>
            <a:fillRect/>
          </a:stretch>
        </p:blipFill>
        <p:spPr>
          <a:xfrm>
            <a:off x="5076056" y="4077072"/>
            <a:ext cx="2304256" cy="864096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463402" y="5013176"/>
            <a:ext cx="3384377" cy="864096"/>
          </a:xfrm>
          <a:prstGeom prst="roundRect">
            <a:avLst>
              <a:gd name="adj" fmla="val 796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падения на поверхности одного уровня в результате проскальзывания, ложного шага или спотыкания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166" y="5013176"/>
            <a:ext cx="1123081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4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9,3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</p:txBody>
      </p:sp>
      <p:pic>
        <p:nvPicPr>
          <p:cNvPr id="1027" name="Picture 3" descr="C:\Users\Kadach\Desktop\Кадач А.Г. 2022-2025\СУБВЕНЦИЯ ПО ОХРАНЕ ТРУДА\Ежегодная информация по охране труда\падени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230425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248419" y="5949280"/>
            <a:ext cx="1123081" cy="7656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по 1 НС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по 2,3 %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1475656" y="5949279"/>
            <a:ext cx="7545009" cy="765695"/>
          </a:xfrm>
          <a:prstGeom prst="homePlate">
            <a:avLst>
              <a:gd name="adj" fmla="val 3879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воздействия экстремальных температур и других природных факторов;</a:t>
            </a:r>
          </a:p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воздействия других неклассифицированных травмирующих факторов </a:t>
            </a:r>
          </a:p>
        </p:txBody>
      </p:sp>
    </p:spTree>
    <p:extLst>
      <p:ext uri="{BB962C8B-B14F-4D97-AF65-F5344CB8AC3E}">
        <p14:creationId xmlns:p14="http://schemas.microsoft.com/office/powerpoint/2010/main" val="22372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Скругленный прямоугольник 363"/>
          <p:cNvSpPr/>
          <p:nvPr/>
        </p:nvSpPr>
        <p:spPr>
          <a:xfrm>
            <a:off x="896240" y="188640"/>
            <a:ext cx="8140256" cy="561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Сведения о несчастных случаях со смертельным исходом, квалифицированных как не связанные с производством </a:t>
            </a: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361" name="Скругленный прямоугольник 360"/>
          <p:cNvSpPr/>
          <p:nvPr/>
        </p:nvSpPr>
        <p:spPr>
          <a:xfrm>
            <a:off x="1460303" y="2132856"/>
            <a:ext cx="4263825" cy="792088"/>
          </a:xfrm>
          <a:prstGeom prst="roundRect">
            <a:avLst>
              <a:gd name="adj" fmla="val 10504"/>
            </a:avLst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Нарушение работником трудового распорядка и дисциплины труда</a:t>
            </a:r>
          </a:p>
        </p:txBody>
      </p:sp>
      <p:sp>
        <p:nvSpPr>
          <p:cNvPr id="363" name="Скругленный прямоугольник 362"/>
          <p:cNvSpPr/>
          <p:nvPr/>
        </p:nvSpPr>
        <p:spPr>
          <a:xfrm>
            <a:off x="279460" y="2132856"/>
            <a:ext cx="1064433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6 НС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17,1 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358" name="Скругленный прямоугольник 357"/>
          <p:cNvSpPr/>
          <p:nvPr/>
        </p:nvSpPr>
        <p:spPr>
          <a:xfrm>
            <a:off x="1460302" y="1340768"/>
            <a:ext cx="4263826" cy="720080"/>
          </a:xfrm>
          <a:prstGeom prst="roundRect">
            <a:avLst>
              <a:gd name="adj" fmla="val 9036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Смерть вследствие общего заболевания, подтвержденная в установленном порядке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0" name="Скругленный прямоугольник 359"/>
          <p:cNvSpPr/>
          <p:nvPr/>
        </p:nvSpPr>
        <p:spPr>
          <a:xfrm>
            <a:off x="279460" y="1340769"/>
            <a:ext cx="1064433" cy="7200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23 НС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65,7 %</a:t>
            </a:r>
            <a:endParaRPr lang="ru-RU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8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460302" y="3068960"/>
            <a:ext cx="4263826" cy="792088"/>
          </a:xfrm>
          <a:prstGeom prst="roundRect">
            <a:avLst>
              <a:gd name="adj" fmla="val 796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Нарушение правил дорожного движения пострадавшим работником </a:t>
            </a:r>
            <a:r>
              <a:rPr lang="ru-RU" sz="1600" b="1" dirty="0" smtClean="0">
                <a:solidFill>
                  <a:schemeClr val="tx1"/>
                </a:solidFill>
              </a:rPr>
              <a:t>(ДТП)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9460" y="3068960"/>
            <a:ext cx="1064434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3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8,5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14400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279460" y="908721"/>
            <a:ext cx="8741205" cy="360040"/>
          </a:xfrm>
          <a:prstGeom prst="homePlate">
            <a:avLst>
              <a:gd name="adj" fmla="val 3879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35 несчастных случаев не связанных с производством (далее – НС), из них: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48048" y="4005064"/>
            <a:ext cx="4276080" cy="648072"/>
          </a:xfrm>
          <a:prstGeom prst="roundRect">
            <a:avLst>
              <a:gd name="adj" fmla="val 7961"/>
            </a:avLst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Неудовлетворительная организация производства работ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9460" y="4005064"/>
            <a:ext cx="1064433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2,9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63403" y="4797152"/>
            <a:ext cx="4260725" cy="864096"/>
          </a:xfrm>
          <a:prstGeom prst="roundRect">
            <a:avLst>
              <a:gd name="adj" fmla="val 7961"/>
            </a:avLst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Неприменение работником средств индивидуальной защиты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9460" y="4797152"/>
            <a:ext cx="1064433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НС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2,9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8420" y="5733256"/>
            <a:ext cx="1095474" cy="7656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 НС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2,9 %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75656" y="5733257"/>
            <a:ext cx="4248472" cy="765694"/>
          </a:xfrm>
          <a:prstGeom prst="roundRect">
            <a:avLst>
              <a:gd name="adj" fmla="val 7961"/>
            </a:avLst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Смерть вследствие самоубийства, подтвержденная в установленном порядке</a:t>
            </a:r>
          </a:p>
        </p:txBody>
      </p:sp>
      <p:pic>
        <p:nvPicPr>
          <p:cNvPr id="2054" name="Picture 6" descr="C:\Users\Kadach\AppData\Local\Microsoft\Windows\INetCache\Content.Outlook\FF3191FN\плачет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024336" cy="51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792942" y="332656"/>
            <a:ext cx="8351058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Причины производственного травматизма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 результатам расследований</a:t>
            </a:r>
            <a:endParaRPr 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Рисунок 4" descr="Герб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0" y="57531"/>
            <a:ext cx="513482" cy="8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76064" cy="385018"/>
          </a:xfrm>
        </p:spPr>
        <p:txBody>
          <a:bodyPr/>
          <a:lstStyle/>
          <a:p>
            <a:fld id="{D32347F1-93E9-4442-8BCF-0F6C5A29232D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971600" y="1562316"/>
            <a:ext cx="7992888" cy="649816"/>
          </a:xfrm>
          <a:prstGeom prst="chevron">
            <a:avLst>
              <a:gd name="adj" fmla="val 0"/>
            </a:avLst>
          </a:prstGeom>
          <a:solidFill>
            <a:srgbClr val="00A7E2">
              <a:alpha val="89804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арушение </a:t>
            </a:r>
            <a:r>
              <a:rPr lang="ru-RU" sz="2000" b="1" dirty="0">
                <a:solidFill>
                  <a:schemeClr val="bg1"/>
                </a:solidFill>
              </a:rPr>
              <a:t>требований охраны труда, связанные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с </a:t>
            </a:r>
            <a:r>
              <a:rPr lang="ru-RU" sz="2000" b="1" dirty="0">
                <a:solidFill>
                  <a:schemeClr val="bg1"/>
                </a:solidFill>
              </a:rPr>
              <a:t>неудовлетворительной организацией производства работ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77652" y="1562316"/>
            <a:ext cx="766366" cy="649816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969740" y="2284140"/>
            <a:ext cx="7994748" cy="856828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еобеспечение </a:t>
            </a:r>
            <a:r>
              <a:rPr lang="ru-RU" sz="2000" b="1" dirty="0">
                <a:solidFill>
                  <a:schemeClr val="bg1"/>
                </a:solidFill>
              </a:rPr>
              <a:t>контроля со стороны руководителей и специалистов подразделений за ходом выполнения работ, соблюдением трудовой дисциплины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184275" y="2284140"/>
            <a:ext cx="764506" cy="856828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969740" y="3212976"/>
            <a:ext cx="7994748" cy="432048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Несовершенство технологического процесса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77652" y="3212976"/>
            <a:ext cx="766366" cy="432048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1002706" y="5004792"/>
            <a:ext cx="8018064" cy="648072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Нарушение трудового распорядка и дисциплины труда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210618" y="5013176"/>
            <a:ext cx="766366" cy="648072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1002706" y="5733256"/>
            <a:ext cx="7985098" cy="432048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еосторожность</a:t>
            </a:r>
            <a:r>
              <a:rPr lang="ru-RU" sz="2000" b="1" dirty="0">
                <a:solidFill>
                  <a:schemeClr val="bg1"/>
                </a:solidFill>
              </a:rPr>
              <a:t>, невнимательность, поспешность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210618" y="5733256"/>
            <a:ext cx="766366" cy="432048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1002706" y="6237312"/>
            <a:ext cx="7939806" cy="432048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еприменение </a:t>
            </a:r>
            <a:r>
              <a:rPr lang="ru-RU" sz="2000" b="1" dirty="0">
                <a:solidFill>
                  <a:schemeClr val="bg1"/>
                </a:solidFill>
              </a:rPr>
              <a:t>средств индивидуальной защиты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210618" y="6237312"/>
            <a:ext cx="766366" cy="432048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Нашивка 27"/>
          <p:cNvSpPr/>
          <p:nvPr/>
        </p:nvSpPr>
        <p:spPr>
          <a:xfrm>
            <a:off x="179512" y="1124744"/>
            <a:ext cx="3240360" cy="360040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Со стороны работодателя: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212478" y="4509120"/>
            <a:ext cx="3240360" cy="432048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Со стороны работника: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971600" y="3717032"/>
            <a:ext cx="7994748" cy="720080"/>
          </a:xfrm>
          <a:prstGeom prst="chevron">
            <a:avLst>
              <a:gd name="adj" fmla="val 0"/>
            </a:avLst>
          </a:prstGeom>
          <a:solidFill>
            <a:srgbClr val="00A7E2">
              <a:alpha val="90000"/>
            </a:srgbClr>
          </a:solidFill>
          <a:ln>
            <a:noFill/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Недостатки в организации и проведении подготовки работников по охране труда: не проведение обучения и проверки знаний охраны труда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179512" y="3717032"/>
            <a:ext cx="766366" cy="720080"/>
          </a:xfrm>
          <a:prstGeom prst="chevron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7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6634A7975D5E34A83AFB31ED49E5744" ma:contentTypeVersion="1" ma:contentTypeDescription="Создание документа." ma:contentTypeScope="" ma:versionID="1078bd1ef1d572c7dca390f764ed04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2402044d00666072b1aaa621031ea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E25CDA-62B5-45A9-890F-11404491C0A6}"/>
</file>

<file path=customXml/itemProps2.xml><?xml version="1.0" encoding="utf-8"?>
<ds:datastoreItem xmlns:ds="http://schemas.openxmlformats.org/officeDocument/2006/customXml" ds:itemID="{CE2B6F12-E039-4075-843F-DCE179B4E778}"/>
</file>

<file path=customXml/itemProps3.xml><?xml version="1.0" encoding="utf-8"?>
<ds:datastoreItem xmlns:ds="http://schemas.openxmlformats.org/officeDocument/2006/customXml" ds:itemID="{8D4AF549-D1E2-430F-AC5B-40979E5371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21933</TotalTime>
  <Words>1052</Words>
  <Application>Microsoft Office PowerPoint</Application>
  <PresentationFormat>Экран (4:3)</PresentationFormat>
  <Paragraphs>296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смертельных несчастных случаев  по отраслям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несоответствия государственным нормативным требованиям охраны труда,  выявленные в ходе проведения ГЭУТ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проекта  «Формирование комфортной городской среды» в городе Красноярске в 2019 году</dc:title>
  <dc:creator>Сайфулина Зильда Раисовна</dc:creator>
  <cp:lastModifiedBy>Кадач Алена Григорьевна</cp:lastModifiedBy>
  <cp:revision>1803</cp:revision>
  <cp:lastPrinted>2026-04-14T05:22:27Z</cp:lastPrinted>
  <dcterms:created xsi:type="dcterms:W3CDTF">2020-05-08T05:18:29Z</dcterms:created>
  <dcterms:modified xsi:type="dcterms:W3CDTF">2026-05-25T02:25:29Z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0x010100F6634A7975D5E34A83AFB31ED49E5744</vt:lpwstr>
  </property>
</Properties>
</file>