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4" r:id="rId2"/>
    <p:sldId id="701" r:id="rId3"/>
    <p:sldId id="720" r:id="rId4"/>
    <p:sldId id="721" r:id="rId5"/>
    <p:sldId id="722" r:id="rId6"/>
    <p:sldId id="724" r:id="rId7"/>
    <p:sldId id="728" r:id="rId8"/>
    <p:sldId id="729" r:id="rId9"/>
    <p:sldId id="725" r:id="rId10"/>
    <p:sldId id="730" r:id="rId11"/>
    <p:sldId id="731" r:id="rId12"/>
  </p:sldIdLst>
  <p:sldSz cx="9144000" cy="6858000" type="screen4x3"/>
  <p:notesSz cx="9882188" cy="6761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00A1DA"/>
    <a:srgbClr val="00B9FA"/>
    <a:srgbClr val="00B0EE"/>
    <a:srgbClr val="71DAFF"/>
    <a:srgbClr val="00CC66"/>
    <a:srgbClr val="00A7E2"/>
    <a:srgbClr val="EDB5B1"/>
    <a:srgbClr val="8ED1F2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94" autoAdjust="0"/>
    <p:restoredTop sz="91876" autoAdjust="0"/>
  </p:normalViewPr>
  <p:slideViewPr>
    <p:cSldViewPr>
      <p:cViewPr>
        <p:scale>
          <a:sx n="100" d="100"/>
          <a:sy n="100" d="100"/>
        </p:scale>
        <p:origin x="-2154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1" y="0"/>
            <a:ext cx="4283359" cy="338383"/>
          </a:xfrm>
          <a:prstGeom prst="rect">
            <a:avLst/>
          </a:prstGeom>
        </p:spPr>
        <p:txBody>
          <a:bodyPr vert="horz" lIns="89551" tIns="44774" rIns="89551" bIns="4477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6536" y="0"/>
            <a:ext cx="4283359" cy="338383"/>
          </a:xfrm>
          <a:prstGeom prst="rect">
            <a:avLst/>
          </a:prstGeom>
        </p:spPr>
        <p:txBody>
          <a:bodyPr vert="horz" lIns="89551" tIns="44774" rIns="89551" bIns="44774" rtlCol="0"/>
          <a:lstStyle>
            <a:lvl1pPr algn="r">
              <a:defRPr sz="1200"/>
            </a:lvl1pPr>
          </a:lstStyle>
          <a:p>
            <a:fld id="{218F8B02-7F34-475E-B769-76FEAFB5F20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1" y="6421700"/>
            <a:ext cx="4283359" cy="338383"/>
          </a:xfrm>
          <a:prstGeom prst="rect">
            <a:avLst/>
          </a:prstGeom>
        </p:spPr>
        <p:txBody>
          <a:bodyPr vert="horz" lIns="89551" tIns="44774" rIns="89551" bIns="4477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6536" y="6421700"/>
            <a:ext cx="4283359" cy="338383"/>
          </a:xfrm>
          <a:prstGeom prst="rect">
            <a:avLst/>
          </a:prstGeom>
        </p:spPr>
        <p:txBody>
          <a:bodyPr vert="horz" lIns="89551" tIns="44774" rIns="89551" bIns="44774" rtlCol="0" anchor="b"/>
          <a:lstStyle>
            <a:lvl1pPr algn="r">
              <a:defRPr sz="1200"/>
            </a:lvl1pPr>
          </a:lstStyle>
          <a:p>
            <a:fld id="{04329FB0-EE6E-44A0-8841-91D9F467C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149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1" y="7"/>
            <a:ext cx="4282281" cy="338058"/>
          </a:xfrm>
          <a:prstGeom prst="rect">
            <a:avLst/>
          </a:prstGeom>
        </p:spPr>
        <p:txBody>
          <a:bodyPr vert="horz" lIns="89551" tIns="44774" rIns="89551" bIns="4477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7632" y="7"/>
            <a:ext cx="4282281" cy="338058"/>
          </a:xfrm>
          <a:prstGeom prst="rect">
            <a:avLst/>
          </a:prstGeom>
        </p:spPr>
        <p:txBody>
          <a:bodyPr vert="horz" lIns="89551" tIns="44774" rIns="89551" bIns="44774" rtlCol="0"/>
          <a:lstStyle>
            <a:lvl1pPr algn="r">
              <a:defRPr sz="1200"/>
            </a:lvl1pPr>
          </a:lstStyle>
          <a:p>
            <a:fld id="{056DA96C-AAEC-4572-8EA2-4E6809EB8A14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8025" y="506413"/>
            <a:ext cx="3386138" cy="2538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51" tIns="44774" rIns="89551" bIns="4477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8220" y="3211556"/>
            <a:ext cx="7905750" cy="3042524"/>
          </a:xfrm>
          <a:prstGeom prst="rect">
            <a:avLst/>
          </a:prstGeom>
        </p:spPr>
        <p:txBody>
          <a:bodyPr vert="horz" lIns="89551" tIns="44774" rIns="89551" bIns="4477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1" y="6421934"/>
            <a:ext cx="4282281" cy="338058"/>
          </a:xfrm>
          <a:prstGeom prst="rect">
            <a:avLst/>
          </a:prstGeom>
        </p:spPr>
        <p:txBody>
          <a:bodyPr vert="horz" lIns="89551" tIns="44774" rIns="89551" bIns="4477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7632" y="6421934"/>
            <a:ext cx="4282281" cy="338058"/>
          </a:xfrm>
          <a:prstGeom prst="rect">
            <a:avLst/>
          </a:prstGeom>
        </p:spPr>
        <p:txBody>
          <a:bodyPr vert="horz" lIns="89551" tIns="44774" rIns="89551" bIns="44774" rtlCol="0" anchor="b"/>
          <a:lstStyle>
            <a:lvl1pPr algn="r">
              <a:defRPr sz="1200"/>
            </a:lvl1pPr>
          </a:lstStyle>
          <a:p>
            <a:fld id="{92862D76-FDFF-4ACF-BFFC-B3DC6C219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4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65362-7B04-4BD3-9094-0D862ADB73E7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310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62D76-FDFF-4ACF-BFFC-B3DC6C21990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828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FFA7-1933-445A-8348-6D90F6EA8A0C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4213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FFA7-1933-445A-8348-6D90F6EA8A0C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4213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65362-7B04-4BD3-9094-0D862ADB73E7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776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65362-7B04-4BD3-9094-0D862ADB73E7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776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65362-7B04-4BD3-9094-0D862ADB73E7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776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C0656-3573-415A-959B-89910506C2D1}" type="datetime1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06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021FB-C91A-4A35-82B8-01A44709594B}" type="datetime1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20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9D54-779B-4645-95C0-04DC17797DF0}" type="datetime1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15C-1C84-490F-97B6-223AE6E96A33}" type="datetime1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1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E5034-452B-46FB-96DA-22C0ABD3F342}" type="datetime1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13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817E-DEBB-447E-8E91-6CE2E8856ED1}" type="datetime1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98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FB04B-C5F9-4229-A96B-324D3942A65D}" type="datetime1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07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50228-8C5A-4A7A-863A-FAF40AD4E325}" type="datetime1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71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7AB33-3F25-4F9D-AEF4-6CBB876C7C44}" type="datetime1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84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7414-0F3C-4C38-BF35-650422C54D8B}" type="datetime1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0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55118-E9AA-4000-A1CA-92C10DE158DC}" type="datetime1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37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764A8-0B48-4E95-811E-C427CDFBE53A}" type="datetime1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F4AE7-9D55-4DF8-AEFD-A1075A82D9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16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4" descr="Герб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0" y="285750"/>
            <a:ext cx="674688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601788"/>
            <a:ext cx="56435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273247" y="1865377"/>
            <a:ext cx="8569325" cy="2308324"/>
          </a:xfrm>
          <a:prstGeom prst="rect">
            <a:avLst/>
          </a:prstGeom>
          <a:noFill/>
          <a:extLst/>
        </p:spPr>
        <p:txBody>
          <a:bodyPr vert="horz" wrap="square" lIns="91440" tIns="45720" rIns="91440" bIns="45720" rtlCol="0" anchor="ctr">
            <a:spAutoFit/>
          </a:bodyPr>
          <a:lstStyle>
            <a:lvl1pPr algn="ctr" defTabSz="1828434">
              <a:lnSpc>
                <a:spcPct val="80000"/>
              </a:lnSpc>
              <a:spcBef>
                <a:spcPct val="0"/>
              </a:spcBef>
              <a:buNone/>
              <a:defRPr sz="280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sz="3600" b="1" dirty="0" smtClean="0">
                <a:latin typeface="+mn-lt"/>
                <a:ea typeface="+mn-ea"/>
                <a:cs typeface="Times New Roman" panose="02020603050405020304" pitchFamily="18" charset="0"/>
              </a:rPr>
              <a:t>Информация о состоянии производственного травматизма </a:t>
            </a:r>
          </a:p>
          <a:p>
            <a:r>
              <a:rPr lang="ru-RU" sz="3600" b="1" dirty="0" smtClean="0">
                <a:latin typeface="+mn-lt"/>
                <a:ea typeface="+mn-ea"/>
                <a:cs typeface="Times New Roman" panose="02020603050405020304" pitchFamily="18" charset="0"/>
              </a:rPr>
              <a:t>и охраны труда</a:t>
            </a:r>
          </a:p>
          <a:p>
            <a:r>
              <a:rPr lang="ru-RU" sz="3600" b="1" dirty="0">
                <a:latin typeface="+mn-lt"/>
                <a:ea typeface="+mn-ea"/>
                <a:cs typeface="Times New Roman" panose="02020603050405020304" pitchFamily="18" charset="0"/>
              </a:rPr>
              <a:t>в</a:t>
            </a:r>
            <a:r>
              <a:rPr lang="ru-RU" sz="3600" b="1" dirty="0" smtClean="0">
                <a:latin typeface="+mn-lt"/>
                <a:ea typeface="+mn-ea"/>
                <a:cs typeface="Times New Roman" panose="02020603050405020304" pitchFamily="18" charset="0"/>
              </a:rPr>
              <a:t> организациях города Красноярска</a:t>
            </a:r>
          </a:p>
          <a:p>
            <a:r>
              <a:rPr lang="ru-RU" sz="3600" b="1" dirty="0" smtClean="0">
                <a:latin typeface="+mn-lt"/>
                <a:ea typeface="+mn-ea"/>
                <a:cs typeface="Times New Roman" panose="02020603050405020304" pitchFamily="18" charset="0"/>
              </a:rPr>
              <a:t>за 2025 год</a:t>
            </a:r>
            <a:endParaRPr lang="ru-RU" sz="36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Kadach\Desktop\в слай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149081"/>
            <a:ext cx="5112568" cy="230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49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92942" y="118375"/>
            <a:ext cx="8351058" cy="1150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lnSpc>
                <a:spcPct val="80000"/>
              </a:lnSpc>
              <a:spcBef>
                <a:spcPct val="0"/>
              </a:spcBef>
              <a:buNone/>
              <a:defRPr sz="2800" b="1">
                <a:solidFill>
                  <a:srgbClr val="C00000"/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sz="2400" dirty="0" smtClean="0"/>
              <a:t>Работа комиссий в рамках расследований несчастных случаев на производстве по итогам 2024-2025 годов</a:t>
            </a:r>
            <a:endParaRPr lang="ru-RU" sz="2400" dirty="0"/>
          </a:p>
        </p:txBody>
      </p:sp>
      <p:pic>
        <p:nvPicPr>
          <p:cNvPr id="37" name="Рисунок 4" descr="Герб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0" y="173655"/>
            <a:ext cx="513482" cy="80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14400" cy="385018"/>
          </a:xfrm>
        </p:spPr>
        <p:txBody>
          <a:bodyPr/>
          <a:lstStyle/>
          <a:p>
            <a:fld id="{D32347F1-93E9-4442-8BCF-0F6C5A29232D}" type="slidenum">
              <a:rPr lang="ru-RU" smtClean="0">
                <a:solidFill>
                  <a:schemeClr val="tx1"/>
                </a:solidFill>
              </a:rPr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033376" y="1412776"/>
            <a:ext cx="528639" cy="31844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628825" y="1937107"/>
            <a:ext cx="1921373" cy="62779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563888" y="1505059"/>
            <a:ext cx="1921373" cy="62779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792942" y="1340768"/>
            <a:ext cx="7883515" cy="1224136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chemeClr val="bg1"/>
                </a:solidFill>
              </a:rPr>
              <a:t>в </a:t>
            </a:r>
            <a:r>
              <a:rPr lang="ru-RU" sz="2400" b="1" dirty="0" smtClean="0">
                <a:solidFill>
                  <a:schemeClr val="bg1"/>
                </a:solidFill>
              </a:rPr>
              <a:t>2025 </a:t>
            </a:r>
            <a:r>
              <a:rPr lang="ru-RU" sz="2400" b="1" dirty="0">
                <a:solidFill>
                  <a:schemeClr val="bg1"/>
                </a:solidFill>
              </a:rPr>
              <a:t>году</a:t>
            </a:r>
          </a:p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chemeClr val="bg1"/>
                </a:solidFill>
              </a:rPr>
              <a:t>зарегистрировано </a:t>
            </a:r>
            <a:r>
              <a:rPr lang="ru-RU" sz="2400" b="1" dirty="0" smtClean="0">
                <a:solidFill>
                  <a:schemeClr val="bg1"/>
                </a:solidFill>
              </a:rPr>
              <a:t>78 </a:t>
            </a:r>
            <a:r>
              <a:rPr lang="ru-RU" sz="2400" b="1" dirty="0" smtClean="0">
                <a:solidFill>
                  <a:schemeClr val="bg1"/>
                </a:solidFill>
              </a:rPr>
              <a:t>извещений о </a:t>
            </a:r>
            <a:r>
              <a:rPr lang="ru-RU" sz="2400" b="1" dirty="0">
                <a:solidFill>
                  <a:schemeClr val="bg1"/>
                </a:solidFill>
              </a:rPr>
              <a:t>несчастных случаях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на </a:t>
            </a:r>
            <a:r>
              <a:rPr lang="ru-RU" sz="2400" b="1" dirty="0">
                <a:solidFill>
                  <a:schemeClr val="bg1"/>
                </a:solidFill>
              </a:rPr>
              <a:t>производстве</a:t>
            </a:r>
          </a:p>
        </p:txBody>
      </p:sp>
      <p:sp>
        <p:nvSpPr>
          <p:cNvPr id="49" name="Пятиугольник 48"/>
          <p:cNvSpPr/>
          <p:nvPr/>
        </p:nvSpPr>
        <p:spPr>
          <a:xfrm>
            <a:off x="792942" y="2996952"/>
            <a:ext cx="7883516" cy="1008112"/>
          </a:xfrm>
          <a:prstGeom prst="homePlate">
            <a:avLst>
              <a:gd name="adj" fmla="val 42272"/>
            </a:avLst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Состоялось 42 заседания комиссии по расследованию несчастного случая в которых принимал участие представитель от </a:t>
            </a:r>
            <a:r>
              <a:rPr lang="ru-RU" sz="1600" b="1" dirty="0">
                <a:solidFill>
                  <a:schemeClr val="bg1"/>
                </a:solidFill>
              </a:rPr>
              <a:t>города Красноярска</a:t>
            </a:r>
          </a:p>
        </p:txBody>
      </p:sp>
      <p:sp>
        <p:nvSpPr>
          <p:cNvPr id="50" name="Пятиугольник 49"/>
          <p:cNvSpPr/>
          <p:nvPr/>
        </p:nvSpPr>
        <p:spPr>
          <a:xfrm>
            <a:off x="792942" y="4149080"/>
            <a:ext cx="7883516" cy="583282"/>
          </a:xfrm>
          <a:prstGeom prst="homePlate">
            <a:avLst>
              <a:gd name="adj" fmla="val 42073"/>
            </a:avLst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solidFill>
                  <a:schemeClr val="bg1"/>
                </a:solidFill>
              </a:rPr>
              <a:t>Осуществлено </a:t>
            </a:r>
            <a:r>
              <a:rPr lang="ru-RU" sz="1600" b="1" dirty="0" smtClean="0">
                <a:solidFill>
                  <a:schemeClr val="bg1"/>
                </a:solidFill>
              </a:rPr>
              <a:t>16 </a:t>
            </a:r>
            <a:r>
              <a:rPr lang="ru-RU" sz="1600" b="1" dirty="0">
                <a:solidFill>
                  <a:schemeClr val="bg1"/>
                </a:solidFill>
              </a:rPr>
              <a:t>выездов на осмотр места происшествия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792942" y="4941168"/>
            <a:ext cx="7883516" cy="1447378"/>
          </a:xfrm>
          <a:prstGeom prst="homePlate">
            <a:avLst>
              <a:gd name="adj" fmla="val 38797"/>
            </a:avLst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solidFill>
                  <a:schemeClr val="bg1"/>
                </a:solidFill>
              </a:rPr>
              <a:t>Принято участие в опросе:</a:t>
            </a:r>
          </a:p>
          <a:p>
            <a:pPr>
              <a:lnSpc>
                <a:spcPct val="80000"/>
              </a:lnSpc>
            </a:pPr>
            <a:r>
              <a:rPr lang="ru-RU" sz="1600" b="1" dirty="0">
                <a:solidFill>
                  <a:schemeClr val="bg1"/>
                </a:solidFill>
              </a:rPr>
              <a:t>должностных лиц по 24 несчастным случаям;</a:t>
            </a:r>
          </a:p>
          <a:p>
            <a:pPr>
              <a:lnSpc>
                <a:spcPct val="80000"/>
              </a:lnSpc>
            </a:pPr>
            <a:r>
              <a:rPr lang="ru-RU" sz="1600" b="1" dirty="0">
                <a:solidFill>
                  <a:schemeClr val="bg1"/>
                </a:solidFill>
              </a:rPr>
              <a:t>очевидцев по 20 несчастным случаям;</a:t>
            </a:r>
          </a:p>
          <a:p>
            <a:pPr>
              <a:lnSpc>
                <a:spcPct val="80000"/>
              </a:lnSpc>
            </a:pPr>
            <a:r>
              <a:rPr lang="ru-RU" sz="1600" b="1" dirty="0">
                <a:solidFill>
                  <a:schemeClr val="bg1"/>
                </a:solidFill>
              </a:rPr>
              <a:t>пострадавших по </a:t>
            </a:r>
            <a:r>
              <a:rPr lang="ru-RU" sz="1600" b="1" dirty="0" smtClean="0">
                <a:solidFill>
                  <a:schemeClr val="bg1"/>
                </a:solidFill>
              </a:rPr>
              <a:t>6 </a:t>
            </a:r>
            <a:r>
              <a:rPr lang="ru-RU" sz="1600" b="1" dirty="0">
                <a:solidFill>
                  <a:schemeClr val="bg1"/>
                </a:solidFill>
              </a:rPr>
              <a:t>несчастным случаям</a:t>
            </a:r>
          </a:p>
        </p:txBody>
      </p:sp>
      <p:sp>
        <p:nvSpPr>
          <p:cNvPr id="62" name="Стрелка вниз 61"/>
          <p:cNvSpPr/>
          <p:nvPr/>
        </p:nvSpPr>
        <p:spPr>
          <a:xfrm>
            <a:off x="4355976" y="2636912"/>
            <a:ext cx="360040" cy="295123"/>
          </a:xfrm>
          <a:prstGeom prst="downArrow">
            <a:avLst/>
          </a:prstGeom>
          <a:solidFill>
            <a:srgbClr val="00B0EE"/>
          </a:solidFill>
          <a:ln>
            <a:solidFill>
              <a:srgbClr val="00B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EE"/>
                </a:solidFill>
              </a:ln>
              <a:solidFill>
                <a:srgbClr val="00A1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35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92942" y="262391"/>
            <a:ext cx="8351058" cy="934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lnSpc>
                <a:spcPct val="80000"/>
              </a:lnSpc>
              <a:spcBef>
                <a:spcPct val="0"/>
              </a:spcBef>
              <a:buNone/>
              <a:defRPr sz="2800" b="1">
                <a:solidFill>
                  <a:srgbClr val="C00000"/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sz="2400" dirty="0" smtClean="0"/>
              <a:t>Динамика несчастных случаев на производстве </a:t>
            </a:r>
          </a:p>
          <a:p>
            <a:r>
              <a:rPr lang="ru-RU" sz="2400" dirty="0" smtClean="0"/>
              <a:t>(в том числе групповых) с тяжелым и смертельным исходом </a:t>
            </a:r>
          </a:p>
          <a:p>
            <a:r>
              <a:rPr lang="ru-RU" sz="2400" dirty="0" smtClean="0"/>
              <a:t>за 2019 – 2025 годы</a:t>
            </a:r>
            <a:endParaRPr lang="ru-RU" sz="2400" dirty="0"/>
          </a:p>
        </p:txBody>
      </p:sp>
      <p:pic>
        <p:nvPicPr>
          <p:cNvPr id="37" name="Рисунок 4" descr="Герб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0" y="245663"/>
            <a:ext cx="513482" cy="951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14400" cy="385018"/>
          </a:xfrm>
        </p:spPr>
        <p:txBody>
          <a:bodyPr/>
          <a:lstStyle/>
          <a:p>
            <a:fld id="{D32347F1-93E9-4442-8BCF-0F6C5A29232D}" type="slidenum">
              <a:rPr lang="ru-RU" smtClean="0">
                <a:solidFill>
                  <a:schemeClr val="tx1"/>
                </a:solidFill>
              </a:r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7584" y="5415607"/>
            <a:ext cx="92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2019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66132" y="1825660"/>
            <a:ext cx="969564" cy="52322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78</a:t>
            </a:r>
            <a:endParaRPr lang="ru-RU" sz="28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1043608" y="6108464"/>
            <a:ext cx="252000" cy="19914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4896064" y="6093296"/>
            <a:ext cx="252000" cy="199144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1300545" y="6021288"/>
            <a:ext cx="2837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смертельный исход</a:t>
            </a:r>
            <a:endParaRPr lang="ru-RU" sz="1600" dirty="0"/>
          </a:p>
        </p:txBody>
      </p:sp>
      <p:sp>
        <p:nvSpPr>
          <p:cNvPr id="57" name="TextBox 56"/>
          <p:cNvSpPr txBox="1"/>
          <p:nvPr/>
        </p:nvSpPr>
        <p:spPr>
          <a:xfrm>
            <a:off x="5140399" y="6038759"/>
            <a:ext cx="3369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т</a:t>
            </a:r>
            <a:r>
              <a:rPr lang="ru-RU" sz="1600" dirty="0" smtClean="0"/>
              <a:t>яжелый исход</a:t>
            </a:r>
            <a:endParaRPr lang="ru-RU" sz="16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971600" y="2467028"/>
            <a:ext cx="792088" cy="2042091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971600" y="4581128"/>
            <a:ext cx="792088" cy="59356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9" name="Пятиугольник 38"/>
          <p:cNvSpPr/>
          <p:nvPr/>
        </p:nvSpPr>
        <p:spPr>
          <a:xfrm rot="16200000">
            <a:off x="-1129038" y="3292052"/>
            <a:ext cx="3882902" cy="124350"/>
          </a:xfrm>
          <a:prstGeom prst="homePlate">
            <a:avLst/>
          </a:prstGeom>
          <a:solidFill>
            <a:schemeClr val="bg1"/>
          </a:solidFill>
          <a:ln w="31750">
            <a:solidFill>
              <a:schemeClr val="tx1"/>
            </a:solidFill>
            <a:headEnd/>
            <a:tailEnd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/>
          <a:lstStyle/>
          <a:p>
            <a:pPr>
              <a:lnSpc>
                <a:spcPct val="90000"/>
              </a:lnSpc>
            </a:pPr>
            <a:endParaRPr lang="ru-RU" sz="2000"/>
          </a:p>
        </p:txBody>
      </p:sp>
      <p:sp>
        <p:nvSpPr>
          <p:cNvPr id="40" name="Пятиугольник 39"/>
          <p:cNvSpPr/>
          <p:nvPr/>
        </p:nvSpPr>
        <p:spPr>
          <a:xfrm>
            <a:off x="750238" y="5295676"/>
            <a:ext cx="7926218" cy="108015"/>
          </a:xfrm>
          <a:prstGeom prst="homePlate">
            <a:avLst/>
          </a:prstGeom>
          <a:solidFill>
            <a:schemeClr val="bg1"/>
          </a:solidFill>
          <a:ln w="31750">
            <a:solidFill>
              <a:schemeClr val="tx1"/>
            </a:solidFill>
            <a:headEnd/>
            <a:tailEnd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/>
          <a:lstStyle/>
          <a:p>
            <a:pPr>
              <a:lnSpc>
                <a:spcPct val="90000"/>
              </a:lnSpc>
            </a:pPr>
            <a:endParaRPr lang="ru-RU" sz="2000"/>
          </a:p>
        </p:txBody>
      </p:sp>
      <p:sp>
        <p:nvSpPr>
          <p:cNvPr id="46" name="Прямоугольник 45"/>
          <p:cNvSpPr/>
          <p:nvPr/>
        </p:nvSpPr>
        <p:spPr>
          <a:xfrm>
            <a:off x="980478" y="3397542"/>
            <a:ext cx="1921373" cy="62779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971600" y="4653136"/>
            <a:ext cx="792087" cy="4320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19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94443" y="2153131"/>
            <a:ext cx="1921373" cy="62779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971602" y="3405929"/>
            <a:ext cx="792086" cy="52712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59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6386165" y="1937107"/>
            <a:ext cx="1921373" cy="62779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63688" y="5415607"/>
            <a:ext cx="92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2020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35696" y="1302440"/>
            <a:ext cx="969564" cy="52322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89</a:t>
            </a:r>
            <a:endParaRPr lang="ru-RU" sz="2800" b="1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1893523" y="2204864"/>
            <a:ext cx="825965" cy="2232248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893524" y="4509120"/>
            <a:ext cx="825966" cy="665575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1" name="TextBox 40"/>
          <p:cNvSpPr txBox="1"/>
          <p:nvPr/>
        </p:nvSpPr>
        <p:spPr>
          <a:xfrm>
            <a:off x="2771800" y="5434771"/>
            <a:ext cx="92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2021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771800" y="1897668"/>
            <a:ext cx="969564" cy="52322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77</a:t>
            </a:r>
            <a:endParaRPr lang="ru-RU" sz="28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2843808" y="2467028"/>
            <a:ext cx="792088" cy="2186107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2843808" y="4725144"/>
            <a:ext cx="792088" cy="468715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8" name="TextBox 57"/>
          <p:cNvSpPr txBox="1"/>
          <p:nvPr/>
        </p:nvSpPr>
        <p:spPr>
          <a:xfrm>
            <a:off x="3707904" y="1268760"/>
            <a:ext cx="969564" cy="52322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99</a:t>
            </a:r>
            <a:endParaRPr lang="ru-RU" sz="2800" b="1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3779912" y="1772817"/>
            <a:ext cx="811362" cy="2755468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3779912" y="4600292"/>
            <a:ext cx="811362" cy="59356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3" name="TextBox 62"/>
          <p:cNvSpPr txBox="1"/>
          <p:nvPr/>
        </p:nvSpPr>
        <p:spPr>
          <a:xfrm>
            <a:off x="4644008" y="5434771"/>
            <a:ext cx="92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2023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644008" y="1465620"/>
            <a:ext cx="969564" cy="52322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91</a:t>
            </a:r>
            <a:endParaRPr lang="ru-RU" sz="2800" b="1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4716016" y="1937107"/>
            <a:ext cx="792088" cy="2716028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716016" y="4725144"/>
            <a:ext cx="792088" cy="468715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68" name="TextBox 67"/>
          <p:cNvSpPr txBox="1"/>
          <p:nvPr/>
        </p:nvSpPr>
        <p:spPr>
          <a:xfrm>
            <a:off x="5508104" y="5434771"/>
            <a:ext cx="92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2024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508104" y="1268760"/>
            <a:ext cx="969564" cy="52322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99</a:t>
            </a:r>
            <a:endParaRPr lang="ru-RU" sz="2800" b="1" dirty="0"/>
          </a:p>
        </p:txBody>
      </p:sp>
      <p:sp>
        <p:nvSpPr>
          <p:cNvPr id="70" name="Прямоугольник 69"/>
          <p:cNvSpPr/>
          <p:nvPr/>
        </p:nvSpPr>
        <p:spPr>
          <a:xfrm>
            <a:off x="5618660" y="1772817"/>
            <a:ext cx="767505" cy="2042089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5618660" y="3861048"/>
            <a:ext cx="767505" cy="131364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72" name="TextBox 71"/>
          <p:cNvSpPr txBox="1"/>
          <p:nvPr/>
        </p:nvSpPr>
        <p:spPr>
          <a:xfrm>
            <a:off x="3707904" y="5445224"/>
            <a:ext cx="92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2022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1907704" y="2852936"/>
            <a:ext cx="792086" cy="529923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68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2843808" y="3284984"/>
            <a:ext cx="792086" cy="529923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62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3779912" y="2276872"/>
            <a:ext cx="811362" cy="529923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79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4716018" y="2420888"/>
            <a:ext cx="792086" cy="529923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77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5580112" y="2683053"/>
            <a:ext cx="792086" cy="529923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67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979714" y="4653136"/>
            <a:ext cx="739776" cy="4320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21 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2843808" y="4725144"/>
            <a:ext cx="792087" cy="4320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15 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3779912" y="4653136"/>
            <a:ext cx="811363" cy="4320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20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4716016" y="4725144"/>
            <a:ext cx="792087" cy="4320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14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5652120" y="4293096"/>
            <a:ext cx="720079" cy="4320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32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Users\Kadach\AppData\Local\Packages\Microsoft.Windows.Photos_8wekyb3d8bbwe\TempState\ShareServiceTempFolder\на слайд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5" y="2469825"/>
            <a:ext cx="1728191" cy="269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6444208" y="1969676"/>
            <a:ext cx="869184" cy="52322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78</a:t>
            </a:r>
            <a:endParaRPr lang="ru-RU" sz="2800" b="1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6477669" y="2467029"/>
            <a:ext cx="758626" cy="1105987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6477668" y="3645024"/>
            <a:ext cx="758627" cy="1548836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4" name="Прямоугольник 83"/>
          <p:cNvSpPr/>
          <p:nvPr/>
        </p:nvSpPr>
        <p:spPr>
          <a:xfrm>
            <a:off x="6477668" y="2827069"/>
            <a:ext cx="679911" cy="529923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43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6477670" y="4293096"/>
            <a:ext cx="679912" cy="4320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35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56664" y="5445224"/>
            <a:ext cx="92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13273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92942" y="118375"/>
            <a:ext cx="8351058" cy="1150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lnSpc>
                <a:spcPct val="80000"/>
              </a:lnSpc>
              <a:spcBef>
                <a:spcPct val="0"/>
              </a:spcBef>
              <a:buNone/>
              <a:defRPr sz="2800" b="1">
                <a:solidFill>
                  <a:srgbClr val="C00000"/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sz="2400" dirty="0" smtClean="0"/>
              <a:t>Квалификация несчастных случаев </a:t>
            </a:r>
          </a:p>
          <a:p>
            <a:r>
              <a:rPr lang="ru-RU" sz="2400" dirty="0" smtClean="0"/>
              <a:t>по итогам расследований 2025 года</a:t>
            </a:r>
            <a:endParaRPr lang="ru-RU" sz="2400" dirty="0"/>
          </a:p>
        </p:txBody>
      </p:sp>
      <p:pic>
        <p:nvPicPr>
          <p:cNvPr id="37" name="Рисунок 4" descr="Герб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0" y="57531"/>
            <a:ext cx="513482" cy="80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14400" cy="385018"/>
          </a:xfrm>
        </p:spPr>
        <p:txBody>
          <a:bodyPr/>
          <a:lstStyle/>
          <a:p>
            <a:fld id="{D32347F1-93E9-4442-8BCF-0F6C5A29232D}" type="slidenum">
              <a:rPr lang="ru-RU" smtClean="0">
                <a:solidFill>
                  <a:schemeClr val="tx1"/>
                </a:solidFill>
              </a:rPr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033376" y="1412776"/>
            <a:ext cx="528639" cy="31844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696111" y="1937107"/>
            <a:ext cx="1921373" cy="62779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563888" y="1505059"/>
            <a:ext cx="1921373" cy="62779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31" name="Пятиугольник 30"/>
          <p:cNvSpPr/>
          <p:nvPr/>
        </p:nvSpPr>
        <p:spPr>
          <a:xfrm>
            <a:off x="279460" y="1261669"/>
            <a:ext cx="8741205" cy="838229"/>
          </a:xfrm>
          <a:prstGeom prst="homePlate">
            <a:avLst>
              <a:gd name="adj" fmla="val 38797"/>
            </a:avLst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Зарегистрировано 78 извещений о несчастных случаях на производстве, из них: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4" name="Стрелка вниз 33"/>
          <p:cNvSpPr/>
          <p:nvPr/>
        </p:nvSpPr>
        <p:spPr>
          <a:xfrm>
            <a:off x="1577201" y="2125765"/>
            <a:ext cx="360040" cy="367131"/>
          </a:xfrm>
          <a:prstGeom prst="downArrow">
            <a:avLst/>
          </a:prstGeom>
          <a:solidFill>
            <a:srgbClr val="00B0EE"/>
          </a:solidFill>
          <a:ln>
            <a:solidFill>
              <a:srgbClr val="00B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EE"/>
                </a:solidFill>
              </a:ln>
              <a:solidFill>
                <a:srgbClr val="00A1DA"/>
              </a:solidFill>
            </a:endParaRPr>
          </a:p>
        </p:txBody>
      </p:sp>
      <p:sp>
        <p:nvSpPr>
          <p:cNvPr id="35" name="Стрелка вниз 34"/>
          <p:cNvSpPr/>
          <p:nvPr/>
        </p:nvSpPr>
        <p:spPr>
          <a:xfrm>
            <a:off x="4385513" y="2125765"/>
            <a:ext cx="360040" cy="367131"/>
          </a:xfrm>
          <a:prstGeom prst="downArrow">
            <a:avLst/>
          </a:prstGeom>
          <a:solidFill>
            <a:srgbClr val="00B0EE"/>
          </a:solidFill>
          <a:ln>
            <a:solidFill>
              <a:srgbClr val="00B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EE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Стрелка вниз 37"/>
          <p:cNvSpPr/>
          <p:nvPr/>
        </p:nvSpPr>
        <p:spPr>
          <a:xfrm>
            <a:off x="7380312" y="2125765"/>
            <a:ext cx="360040" cy="367131"/>
          </a:xfrm>
          <a:prstGeom prst="downArrow">
            <a:avLst/>
          </a:prstGeom>
          <a:solidFill>
            <a:srgbClr val="00B0EE"/>
          </a:solidFill>
          <a:ln>
            <a:solidFill>
              <a:srgbClr val="00B0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EE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51520" y="2557813"/>
            <a:ext cx="3017869" cy="1224136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43 - с тяжелым исходом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3360797" y="2557813"/>
            <a:ext cx="3011403" cy="1224136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34 - со смертельным исходом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588224" y="2557813"/>
            <a:ext cx="2402904" cy="1224136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1 – групповой </a:t>
            </a:r>
          </a:p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со смертельным и легким исходом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51520" y="4293096"/>
            <a:ext cx="1440159" cy="1224136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41  </a:t>
            </a:r>
            <a:r>
              <a:rPr lang="ru-RU" sz="1600" b="1" dirty="0" smtClean="0">
                <a:solidFill>
                  <a:schemeClr val="bg1"/>
                </a:solidFill>
              </a:rPr>
              <a:t>связано с производством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588224" y="4293096"/>
            <a:ext cx="2402904" cy="1224136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1 </a:t>
            </a:r>
            <a:endParaRPr lang="ru-RU" b="1" dirty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связан </a:t>
            </a:r>
            <a:r>
              <a:rPr lang="ru-RU" sz="1600" b="1" dirty="0">
                <a:solidFill>
                  <a:schemeClr val="bg1"/>
                </a:solidFill>
              </a:rPr>
              <a:t>с производством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835697" y="4292885"/>
            <a:ext cx="1440160" cy="1224136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2 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не </a:t>
            </a:r>
            <a:r>
              <a:rPr lang="ru-RU" sz="1600" b="1" dirty="0">
                <a:solidFill>
                  <a:schemeClr val="bg1"/>
                </a:solidFill>
              </a:rPr>
              <a:t>связан с производством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899592" y="3789040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2297695" y="3789040"/>
            <a:ext cx="258082" cy="4389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Скругленный прямоугольник 59"/>
          <p:cNvSpPr/>
          <p:nvPr/>
        </p:nvSpPr>
        <p:spPr>
          <a:xfrm>
            <a:off x="3426339" y="4307278"/>
            <a:ext cx="1319213" cy="1224136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8  </a:t>
            </a:r>
            <a:r>
              <a:rPr lang="ru-RU" sz="1600" b="1" dirty="0" smtClean="0">
                <a:solidFill>
                  <a:schemeClr val="bg1"/>
                </a:solidFill>
              </a:rPr>
              <a:t>связано с производством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4968471" y="4307067"/>
            <a:ext cx="1403729" cy="1224136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26 </a:t>
            </a:r>
          </a:p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не </a:t>
            </a:r>
            <a:r>
              <a:rPr lang="ru-RU" sz="1600" b="1" dirty="0">
                <a:solidFill>
                  <a:schemeClr val="bg1"/>
                </a:solidFill>
              </a:rPr>
              <a:t>связан с производством</a:t>
            </a:r>
          </a:p>
        </p:txBody>
      </p:sp>
      <p:cxnSp>
        <p:nvCxnSpPr>
          <p:cNvPr id="66" name="Прямая со стрелкой 65"/>
          <p:cNvCxnSpPr/>
          <p:nvPr/>
        </p:nvCxnSpPr>
        <p:spPr>
          <a:xfrm flipH="1">
            <a:off x="3930395" y="3861048"/>
            <a:ext cx="585764" cy="3742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5485261" y="3853957"/>
            <a:ext cx="454891" cy="3742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7740352" y="386104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Скругленный прямоугольник 69"/>
          <p:cNvSpPr/>
          <p:nvPr/>
        </p:nvSpPr>
        <p:spPr>
          <a:xfrm>
            <a:off x="251520" y="5795190"/>
            <a:ext cx="1440159" cy="612068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95,3 %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835697" y="5805264"/>
            <a:ext cx="1440159" cy="612068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4,7 %</a:t>
            </a: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2627784" y="5557344"/>
            <a:ext cx="0" cy="237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>
            <a:off x="899592" y="5543162"/>
            <a:ext cx="0" cy="237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Скругленный прямоугольник 80"/>
          <p:cNvSpPr/>
          <p:nvPr/>
        </p:nvSpPr>
        <p:spPr>
          <a:xfrm>
            <a:off x="3419872" y="5805264"/>
            <a:ext cx="1325680" cy="612068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23,5 %</a:t>
            </a: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4968471" y="5805264"/>
            <a:ext cx="1403729" cy="612068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76,5 %</a:t>
            </a:r>
          </a:p>
        </p:txBody>
      </p:sp>
      <p:cxnSp>
        <p:nvCxnSpPr>
          <p:cNvPr id="84" name="Прямая со стрелкой 83"/>
          <p:cNvCxnSpPr/>
          <p:nvPr/>
        </p:nvCxnSpPr>
        <p:spPr>
          <a:xfrm>
            <a:off x="5933685" y="5567418"/>
            <a:ext cx="0" cy="237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>
            <a:off x="3851920" y="5567418"/>
            <a:ext cx="0" cy="237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Скругленный прямоугольник 86"/>
          <p:cNvSpPr/>
          <p:nvPr/>
        </p:nvSpPr>
        <p:spPr>
          <a:xfrm>
            <a:off x="6588225" y="5769260"/>
            <a:ext cx="2402904" cy="612068"/>
          </a:xfrm>
          <a:prstGeom prst="roundRect">
            <a:avLst>
              <a:gd name="adj" fmla="val 0"/>
            </a:avLst>
          </a:prstGeom>
          <a:solidFill>
            <a:srgbClr val="00A1DA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chemeClr val="bg1"/>
                </a:solidFill>
              </a:rPr>
              <a:t>100 %</a:t>
            </a:r>
          </a:p>
        </p:txBody>
      </p:sp>
      <p:cxnSp>
        <p:nvCxnSpPr>
          <p:cNvPr id="88" name="Прямая со стрелкой 87"/>
          <p:cNvCxnSpPr/>
          <p:nvPr/>
        </p:nvCxnSpPr>
        <p:spPr>
          <a:xfrm>
            <a:off x="7746819" y="5531414"/>
            <a:ext cx="0" cy="237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68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76772"/>
            <a:ext cx="7776864" cy="74797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+mn-lt"/>
                <a:ea typeface="+mn-ea"/>
                <a:cs typeface="Times New Roman" panose="02020603050405020304" pitchFamily="18" charset="0"/>
              </a:rPr>
              <a:t>Распределение смертельных несчастных случаев </a:t>
            </a:r>
            <a:br>
              <a:rPr lang="ru-RU" sz="2000" b="1" dirty="0" smtClean="0">
                <a:solidFill>
                  <a:srgbClr val="C00000"/>
                </a:solidFill>
                <a:latin typeface="+mn-lt"/>
                <a:ea typeface="+mn-ea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+mn-lt"/>
                <a:ea typeface="+mn-ea"/>
                <a:cs typeface="Times New Roman" panose="02020603050405020304" pitchFamily="18" charset="0"/>
              </a:rPr>
              <a:t>по отраслям экономики</a:t>
            </a:r>
            <a:endParaRPr lang="ru-RU" sz="2000" b="1" dirty="0">
              <a:solidFill>
                <a:srgbClr val="C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Герб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0" y="317671"/>
            <a:ext cx="513482" cy="80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14400" cy="38501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182801"/>
              </p:ext>
            </p:extLst>
          </p:nvPr>
        </p:nvGraphicFramePr>
        <p:xfrm>
          <a:off x="1043608" y="1268760"/>
          <a:ext cx="7344817" cy="48182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0221"/>
                <a:gridCol w="1894195"/>
                <a:gridCol w="1872208"/>
                <a:gridCol w="1728193"/>
              </a:tblGrid>
              <a:tr h="576064">
                <a:tc>
                  <a:txBody>
                    <a:bodyPr/>
                    <a:lstStyle/>
                    <a:p>
                      <a:pPr algn="ctr" rtl="0" fontAlgn="ctr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Отрасль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несчастных случаев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из них смертельных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l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Строительство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35,3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88626">
                <a:tc>
                  <a:txBody>
                    <a:bodyPr/>
                    <a:lstStyle/>
                    <a:p>
                      <a:pPr algn="l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Обрабатывающее производство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38,5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91882">
                <a:tc>
                  <a:txBody>
                    <a:bodyPr/>
                    <a:lstStyle/>
                    <a:p>
                      <a:pPr algn="l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Транспортировка и хранение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EDB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EDB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EDB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41,7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EDB5B1"/>
                    </a:solidFill>
                  </a:tcPr>
                </a:tc>
              </a:tr>
              <a:tr h="340011">
                <a:tc>
                  <a:txBody>
                    <a:bodyPr/>
                    <a:lstStyle/>
                    <a:p>
                      <a:pPr algn="l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ЖКХ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37,5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l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Торговля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25,0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l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 Здравоохранение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50,0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l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Деятельность библиотек и архивов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50,0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86653">
                <a:tc>
                  <a:txBody>
                    <a:bodyPr/>
                    <a:lstStyle/>
                    <a:p>
                      <a:pPr algn="l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Другие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84,6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ВСЕГО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defRPr sz="1800" b="1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44,9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14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92942" y="44625"/>
            <a:ext cx="8351058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lnSpc>
                <a:spcPct val="80000"/>
              </a:lnSpc>
              <a:spcBef>
                <a:spcPct val="0"/>
              </a:spcBef>
              <a:buNone/>
              <a:defRPr sz="2800" b="1">
                <a:solidFill>
                  <a:srgbClr val="C00000"/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sz="2400" dirty="0" smtClean="0"/>
              <a:t>Количество произошедших несчастных случаев в 2025 году</a:t>
            </a:r>
          </a:p>
          <a:p>
            <a:r>
              <a:rPr lang="ru-RU" sz="2400" dirty="0" smtClean="0"/>
              <a:t>в учреждениях и организациях разных </a:t>
            </a:r>
            <a:r>
              <a:rPr lang="ru-RU" sz="2400" dirty="0"/>
              <a:t>форм собственности</a:t>
            </a:r>
          </a:p>
        </p:txBody>
      </p:sp>
      <p:pic>
        <p:nvPicPr>
          <p:cNvPr id="37" name="Рисунок 4" descr="Герб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0" y="57531"/>
            <a:ext cx="513482" cy="80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14400" cy="385018"/>
          </a:xfrm>
        </p:spPr>
        <p:txBody>
          <a:bodyPr/>
          <a:lstStyle/>
          <a:p>
            <a:fld id="{D32347F1-93E9-4442-8BCF-0F6C5A29232D}" type="slidenum">
              <a:rPr lang="ru-RU" smtClean="0">
                <a:solidFill>
                  <a:schemeClr val="tx1"/>
                </a:solidFill>
              </a:rPr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01847" y="5085184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Внебюджетные организации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35896" y="5157192"/>
            <a:ext cx="205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Бюджетные организации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253393" y="1268760"/>
            <a:ext cx="2022463" cy="1728192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/>
          </a:p>
        </p:txBody>
      </p:sp>
      <p:sp>
        <p:nvSpPr>
          <p:cNvPr id="39" name="Пятиугольник 38"/>
          <p:cNvSpPr/>
          <p:nvPr/>
        </p:nvSpPr>
        <p:spPr>
          <a:xfrm rot="16200000">
            <a:off x="-1043938" y="2960272"/>
            <a:ext cx="3600400" cy="73361"/>
          </a:xfrm>
          <a:prstGeom prst="homePlate">
            <a:avLst/>
          </a:prstGeom>
          <a:solidFill>
            <a:schemeClr val="bg1"/>
          </a:solidFill>
          <a:ln w="31750">
            <a:solidFill>
              <a:schemeClr val="tx1"/>
            </a:solidFill>
            <a:headEnd/>
            <a:tailEnd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/>
          <a:lstStyle/>
          <a:p>
            <a:pPr>
              <a:lnSpc>
                <a:spcPct val="90000"/>
              </a:lnSpc>
            </a:pPr>
            <a:endParaRPr lang="ru-RU" sz="2000"/>
          </a:p>
        </p:txBody>
      </p:sp>
      <p:sp>
        <p:nvSpPr>
          <p:cNvPr id="45" name="Прямоугольник 44"/>
          <p:cNvSpPr/>
          <p:nvPr/>
        </p:nvSpPr>
        <p:spPr>
          <a:xfrm>
            <a:off x="3622963" y="3212976"/>
            <a:ext cx="2040577" cy="625138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0" name="Пятиугольник 39"/>
          <p:cNvSpPr/>
          <p:nvPr/>
        </p:nvSpPr>
        <p:spPr>
          <a:xfrm>
            <a:off x="716470" y="4833154"/>
            <a:ext cx="7455929" cy="108015"/>
          </a:xfrm>
          <a:prstGeom prst="homePlate">
            <a:avLst/>
          </a:prstGeom>
          <a:solidFill>
            <a:schemeClr val="bg1"/>
          </a:solidFill>
          <a:ln w="31750">
            <a:solidFill>
              <a:schemeClr val="tx1"/>
            </a:solidFill>
            <a:headEnd/>
            <a:tailEnd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/>
          <a:lstStyle/>
          <a:p>
            <a:pPr>
              <a:lnSpc>
                <a:spcPct val="90000"/>
              </a:lnSpc>
            </a:pPr>
            <a:endParaRPr lang="ru-RU" sz="2000"/>
          </a:p>
        </p:txBody>
      </p:sp>
      <p:sp>
        <p:nvSpPr>
          <p:cNvPr id="46" name="Прямоугольник 45"/>
          <p:cNvSpPr/>
          <p:nvPr/>
        </p:nvSpPr>
        <p:spPr>
          <a:xfrm>
            <a:off x="1331640" y="1700808"/>
            <a:ext cx="1867679" cy="62779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  <a:latin typeface="Calibri"/>
              </a:rPr>
              <a:t>35</a:t>
            </a:r>
            <a:endParaRPr lang="ru-RU" sz="28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033376" y="1412776"/>
            <a:ext cx="528639" cy="31844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696111" y="1937107"/>
            <a:ext cx="1921373" cy="62779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622963" y="3212976"/>
            <a:ext cx="2029157" cy="555789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563888" y="1505059"/>
            <a:ext cx="1921373" cy="62779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53393" y="2996952"/>
            <a:ext cx="2022463" cy="172819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alibri"/>
              </a:rPr>
              <a:t>27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622964" y="3861048"/>
            <a:ext cx="2040578" cy="864096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6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76384" y="5157192"/>
            <a:ext cx="2519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Индивидуальные предприниматели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976384" y="3933056"/>
            <a:ext cx="2052000" cy="432048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3" name="Прямоугольник 32"/>
          <p:cNvSpPr/>
          <p:nvPr/>
        </p:nvSpPr>
        <p:spPr>
          <a:xfrm>
            <a:off x="5999227" y="3933056"/>
            <a:ext cx="2029157" cy="36004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 b="0" i="0" u="none" strike="noStrike" kern="1200" baseline="0">
                <a:solidFill>
                  <a:prstClr val="black"/>
                </a:solidFill>
                <a:latin typeface="Calibri"/>
              </a:defRPr>
            </a:pPr>
            <a:r>
              <a:rPr lang="ru-RU" sz="2800" b="1" dirty="0" smtClean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976384" y="4365104"/>
            <a:ext cx="2052000" cy="36004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0228" y="764704"/>
            <a:ext cx="969564" cy="52322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62</a:t>
            </a:r>
            <a:endParaRPr lang="ru-RU" sz="28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786711" y="6108464"/>
            <a:ext cx="252000" cy="199144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2043648" y="6021288"/>
            <a:ext cx="2837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смертельный исход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639167" y="6093296"/>
            <a:ext cx="252000" cy="199144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883502" y="6038759"/>
            <a:ext cx="3369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т</a:t>
            </a:r>
            <a:r>
              <a:rPr lang="ru-RU" sz="1600" dirty="0" smtClean="0"/>
              <a:t>яжелый исход</a:t>
            </a:r>
            <a:endParaRPr lang="ru-RU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4106492" y="2617748"/>
            <a:ext cx="969564" cy="52322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11</a:t>
            </a:r>
            <a:endParaRPr lang="ru-RU" sz="2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16216" y="3337828"/>
            <a:ext cx="969564" cy="52322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5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12325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Скругленный прямоугольник 363"/>
          <p:cNvSpPr/>
          <p:nvPr/>
        </p:nvSpPr>
        <p:spPr>
          <a:xfrm>
            <a:off x="896240" y="188640"/>
            <a:ext cx="8140256" cy="56182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2000" b="1" dirty="0">
                <a:solidFill>
                  <a:schemeClr val="bg1"/>
                </a:solidFill>
                <a:cs typeface="Times New Roman" panose="02020603050405020304" pitchFamily="18" charset="0"/>
              </a:rPr>
              <a:t>Виды (типы) несчастных случаев на производстве </a:t>
            </a:r>
            <a:endParaRPr lang="ru-RU" sz="2000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ru-RU" sz="20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solidFill>
                  <a:schemeClr val="bg1"/>
                </a:solidFill>
                <a:cs typeface="Times New Roman" panose="02020603050405020304" pitchFamily="18" charset="0"/>
              </a:rPr>
              <a:t>тяжелыми последствиями за 2025 </a:t>
            </a:r>
            <a:r>
              <a:rPr lang="ru-RU" sz="20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год</a:t>
            </a:r>
            <a:endParaRPr lang="ru-RU" sz="20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361" name="Скругленный прямоугольник 360"/>
          <p:cNvSpPr/>
          <p:nvPr/>
        </p:nvSpPr>
        <p:spPr>
          <a:xfrm>
            <a:off x="1460303" y="2132856"/>
            <a:ext cx="3384376" cy="1008112"/>
          </a:xfrm>
          <a:prstGeom prst="roundRect">
            <a:avLst>
              <a:gd name="adj" fmla="val 10504"/>
            </a:avLst>
          </a:prstGeom>
          <a:solidFill>
            <a:schemeClr val="accent2">
              <a:lumMod val="40000"/>
              <a:lumOff val="6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>воздействия движущихся, разлетающихся, вращающихся предметов, деталей, машин и других</a:t>
            </a:r>
          </a:p>
        </p:txBody>
      </p:sp>
      <p:sp>
        <p:nvSpPr>
          <p:cNvPr id="363" name="Скругленный прямоугольник 362"/>
          <p:cNvSpPr/>
          <p:nvPr/>
        </p:nvSpPr>
        <p:spPr>
          <a:xfrm>
            <a:off x="236166" y="2132856"/>
            <a:ext cx="1107727" cy="10081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10 </a:t>
            </a:r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НС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или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23,3 </a:t>
            </a:r>
            <a:r>
              <a:rPr lang="ru-RU" sz="16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%</a:t>
            </a:r>
          </a:p>
        </p:txBody>
      </p:sp>
      <p:sp>
        <p:nvSpPr>
          <p:cNvPr id="358" name="Скругленный прямоугольник 357"/>
          <p:cNvSpPr/>
          <p:nvPr/>
        </p:nvSpPr>
        <p:spPr>
          <a:xfrm>
            <a:off x="1460302" y="1340768"/>
            <a:ext cx="3384376" cy="648072"/>
          </a:xfrm>
          <a:prstGeom prst="roundRect">
            <a:avLst>
              <a:gd name="adj" fmla="val 9036"/>
            </a:avLst>
          </a:prstGeom>
          <a:solidFill>
            <a:schemeClr val="accent1">
              <a:lumMod val="40000"/>
              <a:lumOff val="6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</a:rPr>
              <a:t>Падение пострадавшего с высоты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0" name="Скругленный прямоугольник 359"/>
          <p:cNvSpPr/>
          <p:nvPr/>
        </p:nvSpPr>
        <p:spPr>
          <a:xfrm>
            <a:off x="236166" y="1340769"/>
            <a:ext cx="1107727" cy="6480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15 НС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или 34,9%</a:t>
            </a:r>
            <a:endParaRPr lang="ru-RU" sz="16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78" name="Рисунок 4" descr="Герб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0" y="57531"/>
            <a:ext cx="513482" cy="80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1460301" y="3284984"/>
            <a:ext cx="3384377" cy="792088"/>
          </a:xfrm>
          <a:prstGeom prst="roundRect">
            <a:avLst>
              <a:gd name="adj" fmla="val 7961"/>
            </a:avLst>
          </a:prstGeom>
          <a:solidFill>
            <a:schemeClr val="accent1">
              <a:lumMod val="40000"/>
              <a:lumOff val="6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>падения, обрушения, обвалов предметов, материалов, земли и прочего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1520" y="3284984"/>
            <a:ext cx="1092374" cy="7920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6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НС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или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13,95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%</a:t>
            </a:r>
          </a:p>
        </p:txBody>
      </p:sp>
      <p:sp>
        <p:nvSpPr>
          <p:cNvPr id="2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14400" cy="385018"/>
          </a:xfrm>
        </p:spPr>
        <p:txBody>
          <a:bodyPr/>
          <a:lstStyle/>
          <a:p>
            <a:fld id="{D32347F1-93E9-4442-8BCF-0F6C5A29232D}" type="slidenum">
              <a:rPr lang="ru-RU" smtClean="0">
                <a:solidFill>
                  <a:schemeClr val="tx1"/>
                </a:solidFill>
              </a:rPr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279460" y="908721"/>
            <a:ext cx="8741205" cy="360040"/>
          </a:xfrm>
          <a:prstGeom prst="homePlate">
            <a:avLst>
              <a:gd name="adj" fmla="val 3879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chemeClr val="tx1"/>
                </a:solidFill>
              </a:rPr>
              <a:t>43 несчастных </a:t>
            </a:r>
            <a:r>
              <a:rPr lang="ru-RU" sz="1600" b="1" dirty="0">
                <a:solidFill>
                  <a:schemeClr val="tx1"/>
                </a:solidFill>
              </a:rPr>
              <a:t>случая на </a:t>
            </a:r>
            <a:r>
              <a:rPr lang="ru-RU" sz="1600" b="1" dirty="0" smtClean="0">
                <a:solidFill>
                  <a:schemeClr val="tx1"/>
                </a:solidFill>
              </a:rPr>
              <a:t>производстве с тяжелыми последствиями (далее – НС), из них: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6" name="Рисунок 25"/>
          <p:cNvPicPr/>
          <p:nvPr/>
        </p:nvPicPr>
        <p:blipFill>
          <a:blip r:embed="rId4"/>
          <a:stretch>
            <a:fillRect/>
          </a:stretch>
        </p:blipFill>
        <p:spPr>
          <a:xfrm>
            <a:off x="5076056" y="1268760"/>
            <a:ext cx="2304256" cy="720079"/>
          </a:xfrm>
          <a:prstGeom prst="rect">
            <a:avLst/>
          </a:prstGeom>
        </p:spPr>
      </p:pic>
      <p:pic>
        <p:nvPicPr>
          <p:cNvPr id="27" name="Рисунок 26"/>
          <p:cNvPicPr/>
          <p:nvPr/>
        </p:nvPicPr>
        <p:blipFill>
          <a:blip r:embed="rId5"/>
          <a:stretch>
            <a:fillRect/>
          </a:stretch>
        </p:blipFill>
        <p:spPr>
          <a:xfrm>
            <a:off x="5076056" y="2132855"/>
            <a:ext cx="2304256" cy="1080121"/>
          </a:xfrm>
          <a:prstGeom prst="rect">
            <a:avLst/>
          </a:prstGeom>
        </p:spPr>
      </p:pic>
      <p:sp>
        <p:nvSpPr>
          <p:cNvPr id="31" name="Скругленный прямоугольник 30"/>
          <p:cNvSpPr/>
          <p:nvPr/>
        </p:nvSpPr>
        <p:spPr>
          <a:xfrm>
            <a:off x="1448048" y="4221088"/>
            <a:ext cx="3384377" cy="648072"/>
          </a:xfrm>
          <a:prstGeom prst="roundRect">
            <a:avLst>
              <a:gd name="adj" fmla="val 7961"/>
            </a:avLst>
          </a:prstGeom>
          <a:solidFill>
            <a:schemeClr val="accent2">
              <a:lumMod val="40000"/>
              <a:lumOff val="6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</a:rPr>
              <a:t>Транспортные происшествия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36166" y="4221088"/>
            <a:ext cx="1107727" cy="6480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6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НС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или </a:t>
            </a:r>
            <a:endParaRPr lang="ru-RU" sz="14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13,95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%</a:t>
            </a:r>
          </a:p>
        </p:txBody>
      </p:sp>
      <p:pic>
        <p:nvPicPr>
          <p:cNvPr id="1026" name="Picture 2" descr="C:\Users\Kadach\Desktop\Кадач А.Г. 2022-2025\СУБВЕНЦИЯ ПО ОХРАНЕ ТРУДА\Ежегодная информация по охране труда\обвал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212976"/>
            <a:ext cx="1872208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/>
          <p:nvPr/>
        </p:nvPicPr>
        <p:blipFill>
          <a:blip r:embed="rId7"/>
          <a:stretch>
            <a:fillRect/>
          </a:stretch>
        </p:blipFill>
        <p:spPr>
          <a:xfrm>
            <a:off x="5076056" y="4077072"/>
            <a:ext cx="2304256" cy="864096"/>
          </a:xfrm>
          <a:prstGeom prst="rect">
            <a:avLst/>
          </a:prstGeom>
        </p:spPr>
      </p:pic>
      <p:sp>
        <p:nvSpPr>
          <p:cNvPr id="34" name="Скругленный прямоугольник 33"/>
          <p:cNvSpPr/>
          <p:nvPr/>
        </p:nvSpPr>
        <p:spPr>
          <a:xfrm>
            <a:off x="1463402" y="5013176"/>
            <a:ext cx="3384377" cy="864096"/>
          </a:xfrm>
          <a:prstGeom prst="roundRect">
            <a:avLst>
              <a:gd name="adj" fmla="val 7961"/>
            </a:avLst>
          </a:prstGeom>
          <a:solidFill>
            <a:schemeClr val="accent1">
              <a:lumMod val="40000"/>
              <a:lumOff val="6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>падения на поверхности одного уровня в результате проскальзывания, ложного шага или спотыкания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36166" y="5013176"/>
            <a:ext cx="1123081" cy="8640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4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НС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или </a:t>
            </a: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9,3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%</a:t>
            </a:r>
          </a:p>
        </p:txBody>
      </p:sp>
      <p:pic>
        <p:nvPicPr>
          <p:cNvPr id="1027" name="Picture 3" descr="C:\Users\Kadach\Desktop\Кадач А.Г. 2022-2025\СУБВЕНЦИЯ ПО ОХРАНЕ ТРУДА\Ежегодная информация по охране труда\падение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013176"/>
            <a:ext cx="230425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Скругленный прямоугольник 36"/>
          <p:cNvSpPr/>
          <p:nvPr/>
        </p:nvSpPr>
        <p:spPr>
          <a:xfrm>
            <a:off x="248419" y="5949280"/>
            <a:ext cx="1123081" cy="76569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по 1 НС</a:t>
            </a:r>
            <a:endParaRPr lang="ru-RU" sz="1400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или </a:t>
            </a:r>
            <a:endParaRPr lang="ru-RU" sz="14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по 2,3 %</a:t>
            </a:r>
            <a:endParaRPr lang="ru-RU" sz="1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38" name="Пятиугольник 37"/>
          <p:cNvSpPr/>
          <p:nvPr/>
        </p:nvSpPr>
        <p:spPr>
          <a:xfrm>
            <a:off x="1475656" y="5949279"/>
            <a:ext cx="7545009" cy="765695"/>
          </a:xfrm>
          <a:prstGeom prst="homePlate">
            <a:avLst>
              <a:gd name="adj" fmla="val 3879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>воздействия экстремальных температур и других природных факторов;</a:t>
            </a:r>
          </a:p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>воздействия других неклассифицированных травмирующих факторов </a:t>
            </a:r>
          </a:p>
        </p:txBody>
      </p:sp>
    </p:spTree>
    <p:extLst>
      <p:ext uri="{BB962C8B-B14F-4D97-AF65-F5344CB8AC3E}">
        <p14:creationId xmlns:p14="http://schemas.microsoft.com/office/powerpoint/2010/main" val="223722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Скругленный прямоугольник 363"/>
          <p:cNvSpPr/>
          <p:nvPr/>
        </p:nvSpPr>
        <p:spPr>
          <a:xfrm>
            <a:off x="896240" y="188640"/>
            <a:ext cx="8140256" cy="56182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Сведения о </a:t>
            </a:r>
            <a:r>
              <a:rPr lang="ru-RU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причинах несчастных случаев </a:t>
            </a: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со смертельным </a:t>
            </a:r>
            <a:r>
              <a:rPr lang="ru-RU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исходом </a:t>
            </a:r>
          </a:p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ru-RU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2025 </a:t>
            </a:r>
            <a:r>
              <a:rPr lang="ru-RU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году</a:t>
            </a:r>
            <a:endParaRPr lang="ru-RU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361" name="Скругленный прямоугольник 360"/>
          <p:cNvSpPr/>
          <p:nvPr/>
        </p:nvSpPr>
        <p:spPr>
          <a:xfrm>
            <a:off x="1460303" y="2132856"/>
            <a:ext cx="4263825" cy="792088"/>
          </a:xfrm>
          <a:prstGeom prst="roundRect">
            <a:avLst>
              <a:gd name="adj" fmla="val 10504"/>
            </a:avLst>
          </a:prstGeom>
          <a:solidFill>
            <a:schemeClr val="accent2">
              <a:lumMod val="40000"/>
              <a:lumOff val="6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>Нарушение работником трудового распорядка и дисциплины труда</a:t>
            </a:r>
          </a:p>
        </p:txBody>
      </p:sp>
      <p:sp>
        <p:nvSpPr>
          <p:cNvPr id="363" name="Скругленный прямоугольник 362"/>
          <p:cNvSpPr/>
          <p:nvPr/>
        </p:nvSpPr>
        <p:spPr>
          <a:xfrm>
            <a:off x="279460" y="2132856"/>
            <a:ext cx="1064433" cy="7920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6 НС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или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17,1 </a:t>
            </a:r>
            <a:r>
              <a:rPr lang="ru-RU" sz="16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%</a:t>
            </a:r>
          </a:p>
        </p:txBody>
      </p:sp>
      <p:sp>
        <p:nvSpPr>
          <p:cNvPr id="358" name="Скругленный прямоугольник 357"/>
          <p:cNvSpPr/>
          <p:nvPr/>
        </p:nvSpPr>
        <p:spPr>
          <a:xfrm>
            <a:off x="1460302" y="1340768"/>
            <a:ext cx="4263826" cy="720080"/>
          </a:xfrm>
          <a:prstGeom prst="roundRect">
            <a:avLst>
              <a:gd name="adj" fmla="val 9036"/>
            </a:avLst>
          </a:prstGeom>
          <a:solidFill>
            <a:schemeClr val="accent1">
              <a:lumMod val="40000"/>
              <a:lumOff val="6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</a:rPr>
              <a:t>Смерть вследствие общего заболевания, подтвержденная в установленном порядке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0" name="Скругленный прямоугольник 359"/>
          <p:cNvSpPr/>
          <p:nvPr/>
        </p:nvSpPr>
        <p:spPr>
          <a:xfrm>
            <a:off x="279460" y="1340769"/>
            <a:ext cx="1064433" cy="72007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23 НС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или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65,7 %</a:t>
            </a:r>
            <a:endParaRPr lang="ru-RU" sz="16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78" name="Рисунок 4" descr="Герб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0" y="57531"/>
            <a:ext cx="513482" cy="80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1460302" y="3068960"/>
            <a:ext cx="4263826" cy="792088"/>
          </a:xfrm>
          <a:prstGeom prst="roundRect">
            <a:avLst>
              <a:gd name="adj" fmla="val 7961"/>
            </a:avLst>
          </a:prstGeom>
          <a:solidFill>
            <a:schemeClr val="accent1">
              <a:lumMod val="40000"/>
              <a:lumOff val="6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>Нарушение правил дорожного движения пострадавшим работником </a:t>
            </a:r>
            <a:r>
              <a:rPr lang="ru-RU" sz="1600" b="1" dirty="0" smtClean="0">
                <a:solidFill>
                  <a:schemeClr val="tx1"/>
                </a:solidFill>
              </a:rPr>
              <a:t>(ДТП)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79460" y="3068960"/>
            <a:ext cx="1064434" cy="7920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3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НС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или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8,5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%</a:t>
            </a:r>
          </a:p>
        </p:txBody>
      </p:sp>
      <p:sp>
        <p:nvSpPr>
          <p:cNvPr id="2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14400" cy="385018"/>
          </a:xfrm>
        </p:spPr>
        <p:txBody>
          <a:bodyPr/>
          <a:lstStyle/>
          <a:p>
            <a:fld id="{D32347F1-93E9-4442-8BCF-0F6C5A29232D}" type="slidenum">
              <a:rPr lang="ru-RU" smtClean="0">
                <a:solidFill>
                  <a:schemeClr val="tx1"/>
                </a:solidFill>
              </a:rPr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279460" y="908721"/>
            <a:ext cx="8741205" cy="360040"/>
          </a:xfrm>
          <a:prstGeom prst="homePlate">
            <a:avLst>
              <a:gd name="adj" fmla="val 3879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chemeClr val="tx1"/>
                </a:solidFill>
              </a:rPr>
              <a:t>35 несчастных случаев </a:t>
            </a:r>
            <a:r>
              <a:rPr lang="ru-RU" sz="1600" b="1" dirty="0" smtClean="0">
                <a:solidFill>
                  <a:schemeClr val="tx1"/>
                </a:solidFill>
              </a:rPr>
              <a:t>со смертельным исходом </a:t>
            </a:r>
            <a:r>
              <a:rPr lang="ru-RU" sz="1600" b="1" dirty="0" smtClean="0">
                <a:solidFill>
                  <a:schemeClr val="tx1"/>
                </a:solidFill>
              </a:rPr>
              <a:t>(далее – НС), из них: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448048" y="4005064"/>
            <a:ext cx="4276080" cy="648072"/>
          </a:xfrm>
          <a:prstGeom prst="roundRect">
            <a:avLst>
              <a:gd name="adj" fmla="val 7961"/>
            </a:avLst>
          </a:prstGeom>
          <a:solidFill>
            <a:schemeClr val="accent2">
              <a:lumMod val="40000"/>
              <a:lumOff val="6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>Неудовлетворительная организация производства работ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79460" y="4005064"/>
            <a:ext cx="1064433" cy="6480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1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НС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или </a:t>
            </a:r>
            <a:endParaRPr lang="ru-RU" sz="14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2,9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%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463403" y="4797152"/>
            <a:ext cx="4260725" cy="864096"/>
          </a:xfrm>
          <a:prstGeom prst="roundRect">
            <a:avLst>
              <a:gd name="adj" fmla="val 7961"/>
            </a:avLst>
          </a:prstGeom>
          <a:solidFill>
            <a:schemeClr val="accent1">
              <a:lumMod val="40000"/>
              <a:lumOff val="6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>Неприменение работником средств индивидуальной защиты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79460" y="4797152"/>
            <a:ext cx="1064433" cy="8640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1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НС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или </a:t>
            </a:r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2,9 </a:t>
            </a:r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48420" y="5733256"/>
            <a:ext cx="1095474" cy="76569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1 НС</a:t>
            </a:r>
            <a:endParaRPr lang="ru-RU" sz="1400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cs typeface="Times New Roman" pitchFamily="18" charset="0"/>
              </a:rPr>
              <a:t>или </a:t>
            </a:r>
            <a:endParaRPr lang="ru-RU" sz="14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cs typeface="Times New Roman" pitchFamily="18" charset="0"/>
              </a:rPr>
              <a:t>2,9 %</a:t>
            </a:r>
            <a:endParaRPr lang="ru-RU" sz="1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475656" y="5733257"/>
            <a:ext cx="4248472" cy="765694"/>
          </a:xfrm>
          <a:prstGeom prst="roundRect">
            <a:avLst>
              <a:gd name="adj" fmla="val 7961"/>
            </a:avLst>
          </a:prstGeom>
          <a:solidFill>
            <a:schemeClr val="accent2">
              <a:lumMod val="40000"/>
              <a:lumOff val="6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>Смерть вследствие самоубийства, подтвержденная в установленном порядке</a:t>
            </a:r>
          </a:p>
        </p:txBody>
      </p:sp>
      <p:pic>
        <p:nvPicPr>
          <p:cNvPr id="2054" name="Picture 6" descr="C:\Users\Kadach\AppData\Local\Microsoft\Windows\INetCache\Content.Outlook\FF3191FN\плачет 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340768"/>
            <a:ext cx="3024336" cy="515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32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792942" y="332656"/>
            <a:ext cx="8351058" cy="79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Причины производственного травматизма </a:t>
            </a:r>
          </a:p>
          <a:p>
            <a:pPr algn="ctr">
              <a:lnSpc>
                <a:spcPct val="80000"/>
              </a:lnSpc>
            </a:pPr>
            <a:r>
              <a:rPr lang="ru-RU" sz="28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по результатам расследований</a:t>
            </a:r>
            <a:endParaRPr lang="ru-RU" sz="28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20" name="Рисунок 4" descr="Герб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0" y="57531"/>
            <a:ext cx="513482" cy="80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76064" cy="385018"/>
          </a:xfrm>
        </p:spPr>
        <p:txBody>
          <a:bodyPr/>
          <a:lstStyle/>
          <a:p>
            <a:fld id="{D32347F1-93E9-4442-8BCF-0F6C5A29232D}" type="slidenum">
              <a:rPr lang="ru-RU" smtClean="0">
                <a:solidFill>
                  <a:schemeClr val="tx1"/>
                </a:solidFill>
              </a:rPr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971600" y="1562316"/>
            <a:ext cx="7992888" cy="649816"/>
          </a:xfrm>
          <a:prstGeom prst="chevron">
            <a:avLst>
              <a:gd name="adj" fmla="val 0"/>
            </a:avLst>
          </a:prstGeom>
          <a:solidFill>
            <a:srgbClr val="00A7E2">
              <a:alpha val="89804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ru-RU" sz="2000" b="1" dirty="0">
                <a:solidFill>
                  <a:schemeClr val="bg1"/>
                </a:solidFill>
              </a:rPr>
              <a:t>Н</a:t>
            </a:r>
            <a:r>
              <a:rPr lang="ru-RU" sz="2000" b="1" dirty="0" smtClean="0">
                <a:solidFill>
                  <a:schemeClr val="bg1"/>
                </a:solidFill>
              </a:rPr>
              <a:t>арушение </a:t>
            </a:r>
            <a:r>
              <a:rPr lang="ru-RU" sz="2000" b="1" dirty="0">
                <a:solidFill>
                  <a:schemeClr val="bg1"/>
                </a:solidFill>
              </a:rPr>
              <a:t>требований охраны труда, связанные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с </a:t>
            </a:r>
            <a:r>
              <a:rPr lang="ru-RU" sz="2000" b="1" dirty="0">
                <a:solidFill>
                  <a:schemeClr val="bg1"/>
                </a:solidFill>
              </a:rPr>
              <a:t>неудовлетворительной организацией производства работ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Нашивка 16"/>
          <p:cNvSpPr/>
          <p:nvPr/>
        </p:nvSpPr>
        <p:spPr>
          <a:xfrm>
            <a:off x="177652" y="1562316"/>
            <a:ext cx="766366" cy="649816"/>
          </a:xfrm>
          <a:prstGeom prst="chevron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1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969740" y="2284140"/>
            <a:ext cx="7994748" cy="856828"/>
          </a:xfrm>
          <a:prstGeom prst="chevron">
            <a:avLst>
              <a:gd name="adj" fmla="val 0"/>
            </a:avLst>
          </a:prstGeom>
          <a:solidFill>
            <a:srgbClr val="00A7E2">
              <a:alpha val="90000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b="1" dirty="0">
                <a:solidFill>
                  <a:schemeClr val="bg1"/>
                </a:solidFill>
              </a:rPr>
              <a:t>Н</a:t>
            </a:r>
            <a:r>
              <a:rPr lang="ru-RU" sz="2000" b="1" dirty="0" smtClean="0">
                <a:solidFill>
                  <a:schemeClr val="bg1"/>
                </a:solidFill>
              </a:rPr>
              <a:t>еобеспечение </a:t>
            </a:r>
            <a:r>
              <a:rPr lang="ru-RU" sz="2000" b="1" dirty="0">
                <a:solidFill>
                  <a:schemeClr val="bg1"/>
                </a:solidFill>
              </a:rPr>
              <a:t>контроля со стороны руководителей и специалистов подразделений за ходом выполнения работ, соблюдением трудовой дисциплины</a:t>
            </a:r>
          </a:p>
        </p:txBody>
      </p:sp>
      <p:sp>
        <p:nvSpPr>
          <p:cNvPr id="23" name="Нашивка 22"/>
          <p:cNvSpPr/>
          <p:nvPr/>
        </p:nvSpPr>
        <p:spPr>
          <a:xfrm>
            <a:off x="184275" y="2284140"/>
            <a:ext cx="764506" cy="856828"/>
          </a:xfrm>
          <a:prstGeom prst="chevron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2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969740" y="3212976"/>
            <a:ext cx="7994748" cy="432048"/>
          </a:xfrm>
          <a:prstGeom prst="chevron">
            <a:avLst>
              <a:gd name="adj" fmla="val 0"/>
            </a:avLst>
          </a:prstGeom>
          <a:solidFill>
            <a:srgbClr val="00A7E2">
              <a:alpha val="90000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chemeClr val="bg1"/>
                </a:solidFill>
              </a:rPr>
              <a:t>Несовершенство технологического процесса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177652" y="3212976"/>
            <a:ext cx="766366" cy="432048"/>
          </a:xfrm>
          <a:prstGeom prst="chevron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3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7" name="Нашивка 26"/>
          <p:cNvSpPr/>
          <p:nvPr/>
        </p:nvSpPr>
        <p:spPr>
          <a:xfrm>
            <a:off x="1002706" y="5004792"/>
            <a:ext cx="8018064" cy="648072"/>
          </a:xfrm>
          <a:prstGeom prst="chevron">
            <a:avLst>
              <a:gd name="adj" fmla="val 0"/>
            </a:avLst>
          </a:prstGeom>
          <a:solidFill>
            <a:srgbClr val="00A7E2">
              <a:alpha val="90000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chemeClr val="bg1"/>
                </a:solidFill>
              </a:rPr>
              <a:t>Нарушение трудового распорядка и дисциплины труда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3" name="Нашивка 32"/>
          <p:cNvSpPr/>
          <p:nvPr/>
        </p:nvSpPr>
        <p:spPr>
          <a:xfrm>
            <a:off x="210618" y="5013176"/>
            <a:ext cx="766366" cy="648072"/>
          </a:xfrm>
          <a:prstGeom prst="chevron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4" name="Нашивка 33"/>
          <p:cNvSpPr/>
          <p:nvPr/>
        </p:nvSpPr>
        <p:spPr>
          <a:xfrm>
            <a:off x="1002706" y="5733256"/>
            <a:ext cx="7985098" cy="432048"/>
          </a:xfrm>
          <a:prstGeom prst="chevron">
            <a:avLst>
              <a:gd name="adj" fmla="val 0"/>
            </a:avLst>
          </a:prstGeom>
          <a:solidFill>
            <a:srgbClr val="00A7E2">
              <a:alpha val="90000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b="1" dirty="0">
                <a:solidFill>
                  <a:schemeClr val="bg1"/>
                </a:solidFill>
              </a:rPr>
              <a:t>Н</a:t>
            </a:r>
            <a:r>
              <a:rPr lang="ru-RU" sz="2000" b="1" dirty="0" smtClean="0">
                <a:solidFill>
                  <a:schemeClr val="bg1"/>
                </a:solidFill>
              </a:rPr>
              <a:t>еосторожность</a:t>
            </a:r>
            <a:r>
              <a:rPr lang="ru-RU" sz="2000" b="1" dirty="0">
                <a:solidFill>
                  <a:schemeClr val="bg1"/>
                </a:solidFill>
              </a:rPr>
              <a:t>, невнимательность, поспешность</a:t>
            </a:r>
          </a:p>
        </p:txBody>
      </p:sp>
      <p:sp>
        <p:nvSpPr>
          <p:cNvPr id="35" name="Нашивка 34"/>
          <p:cNvSpPr/>
          <p:nvPr/>
        </p:nvSpPr>
        <p:spPr>
          <a:xfrm>
            <a:off x="210618" y="5733256"/>
            <a:ext cx="766366" cy="432048"/>
          </a:xfrm>
          <a:prstGeom prst="chevron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Нашивка 17"/>
          <p:cNvSpPr/>
          <p:nvPr/>
        </p:nvSpPr>
        <p:spPr>
          <a:xfrm>
            <a:off x="1002706" y="6237312"/>
            <a:ext cx="7939806" cy="432048"/>
          </a:xfrm>
          <a:prstGeom prst="chevron">
            <a:avLst>
              <a:gd name="adj" fmla="val 0"/>
            </a:avLst>
          </a:prstGeom>
          <a:solidFill>
            <a:srgbClr val="00A7E2">
              <a:alpha val="90000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b="1" dirty="0">
                <a:solidFill>
                  <a:schemeClr val="bg1"/>
                </a:solidFill>
              </a:rPr>
              <a:t>Н</a:t>
            </a:r>
            <a:r>
              <a:rPr lang="ru-RU" sz="2000" b="1" dirty="0" smtClean="0">
                <a:solidFill>
                  <a:schemeClr val="bg1"/>
                </a:solidFill>
              </a:rPr>
              <a:t>еприменение </a:t>
            </a:r>
            <a:r>
              <a:rPr lang="ru-RU" sz="2000" b="1" dirty="0">
                <a:solidFill>
                  <a:schemeClr val="bg1"/>
                </a:solidFill>
              </a:rPr>
              <a:t>средств индивидуальной защиты</a:t>
            </a:r>
          </a:p>
        </p:txBody>
      </p:sp>
      <p:sp>
        <p:nvSpPr>
          <p:cNvPr id="19" name="Нашивка 18"/>
          <p:cNvSpPr/>
          <p:nvPr/>
        </p:nvSpPr>
        <p:spPr>
          <a:xfrm>
            <a:off x="210618" y="6237312"/>
            <a:ext cx="766366" cy="432048"/>
          </a:xfrm>
          <a:prstGeom prst="chevron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8" name="Нашивка 27"/>
          <p:cNvSpPr/>
          <p:nvPr/>
        </p:nvSpPr>
        <p:spPr>
          <a:xfrm>
            <a:off x="179512" y="1124744"/>
            <a:ext cx="3240360" cy="360040"/>
          </a:xfrm>
          <a:prstGeom prst="chevron">
            <a:avLst>
              <a:gd name="adj" fmla="val 0"/>
            </a:avLst>
          </a:prstGeom>
          <a:solidFill>
            <a:srgbClr val="00A7E2">
              <a:alpha val="90000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chemeClr val="bg1"/>
                </a:solidFill>
              </a:rPr>
              <a:t>Со стороны работодателя: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9" name="Нашивка 28"/>
          <p:cNvSpPr/>
          <p:nvPr/>
        </p:nvSpPr>
        <p:spPr>
          <a:xfrm>
            <a:off x="212478" y="4509120"/>
            <a:ext cx="3240360" cy="432048"/>
          </a:xfrm>
          <a:prstGeom prst="chevron">
            <a:avLst>
              <a:gd name="adj" fmla="val 0"/>
            </a:avLst>
          </a:prstGeom>
          <a:solidFill>
            <a:srgbClr val="00A7E2">
              <a:alpha val="90000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chemeClr val="bg1"/>
                </a:solidFill>
              </a:rPr>
              <a:t>Со стороны работника: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971600" y="3717032"/>
            <a:ext cx="7994748" cy="720080"/>
          </a:xfrm>
          <a:prstGeom prst="chevron">
            <a:avLst>
              <a:gd name="adj" fmla="val 0"/>
            </a:avLst>
          </a:prstGeom>
          <a:solidFill>
            <a:srgbClr val="00A7E2">
              <a:alpha val="90000"/>
            </a:srgbClr>
          </a:solidFill>
          <a:ln>
            <a:noFill/>
          </a:ln>
        </p:spPr>
        <p:style>
          <a:ln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chemeClr val="bg1"/>
                </a:solidFill>
              </a:rPr>
              <a:t>Недостатки в организации и проведении подготовки работников по охране труда: не проведение обучения и проверки знаний охраны труда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6" name="Нашивка 25"/>
          <p:cNvSpPr/>
          <p:nvPr/>
        </p:nvSpPr>
        <p:spPr>
          <a:xfrm>
            <a:off x="179512" y="3717032"/>
            <a:ext cx="766366" cy="720080"/>
          </a:xfrm>
          <a:prstGeom prst="chevron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4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37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792942" y="218082"/>
            <a:ext cx="8351058" cy="690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По данным отделения Фонда пенсионного и социального страхования РФ по Красноярскому краю </a:t>
            </a:r>
            <a:endParaRPr lang="ru-RU" sz="2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20" name="Рисунок 4" descr="Герб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0" y="57531"/>
            <a:ext cx="513482" cy="80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76064" cy="385018"/>
          </a:xfrm>
        </p:spPr>
        <p:txBody>
          <a:bodyPr/>
          <a:lstStyle/>
          <a:p>
            <a:fld id="{D32347F1-93E9-4442-8BCF-0F6C5A29232D}" type="slidenum">
              <a:rPr lang="ru-RU" smtClean="0">
                <a:solidFill>
                  <a:schemeClr val="tx1"/>
                </a:solidFill>
              </a:rPr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24329" y="2348882"/>
            <a:ext cx="1368152" cy="648071"/>
          </a:xfrm>
          <a:prstGeom prst="roundRect">
            <a:avLst/>
          </a:prstGeom>
          <a:solidFill>
            <a:srgbClr val="FF7C8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215,46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115617" y="2348882"/>
            <a:ext cx="6336704" cy="648071"/>
          </a:xfrm>
          <a:prstGeom prst="roundRect">
            <a:avLst>
              <a:gd name="adj" fmla="val 9036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Приобретение спецодежды, </a:t>
            </a:r>
            <a:r>
              <a:rPr lang="ru-RU" sz="1600" b="1" dirty="0" err="1" smtClean="0">
                <a:solidFill>
                  <a:schemeClr val="tx1"/>
                </a:solidFill>
                <a:latin typeface="+mj-lt"/>
              </a:rPr>
              <a:t>спецобуви</a:t>
            </a: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, других средств индивидуальной защиты (СИЗ)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51519" y="2348880"/>
            <a:ext cx="792089" cy="648073"/>
          </a:xfrm>
          <a:prstGeom prst="roundRect">
            <a:avLst>
              <a:gd name="adj" fmla="val 13869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7592" y="2492898"/>
            <a:ext cx="325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1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79460" y="908720"/>
            <a:ext cx="8541012" cy="129614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80000"/>
              </a:lnSpc>
              <a:spcAft>
                <a:spcPts val="600"/>
              </a:spcAft>
            </a:pPr>
            <a:r>
              <a:rPr lang="ru-RU" b="1" dirty="0">
                <a:solidFill>
                  <a:schemeClr val="bg1"/>
                </a:solidFill>
              </a:rPr>
              <a:t>в 2025 году </a:t>
            </a:r>
            <a:r>
              <a:rPr lang="ru-RU" b="1" u="sng" dirty="0">
                <a:solidFill>
                  <a:schemeClr val="bg1"/>
                </a:solidFill>
              </a:rPr>
              <a:t>570</a:t>
            </a:r>
            <a:r>
              <a:rPr lang="ru-RU" b="1" dirty="0">
                <a:solidFill>
                  <a:schemeClr val="bg1"/>
                </a:solidFill>
              </a:rPr>
              <a:t> организаций города Красноярска использовали возможность финансирования предупредительных мер по сокращению производственного травматизма и профессиональных заболеваний работников за счет страховых взносов по обязательному социальному страхованию. </a:t>
            </a:r>
            <a:r>
              <a:rPr lang="ru-RU" b="1" dirty="0" smtClean="0">
                <a:solidFill>
                  <a:schemeClr val="bg1"/>
                </a:solidFill>
              </a:rPr>
              <a:t>Общая </a:t>
            </a:r>
            <a:r>
              <a:rPr lang="ru-RU" b="1" dirty="0">
                <a:solidFill>
                  <a:schemeClr val="bg1"/>
                </a:solidFill>
              </a:rPr>
              <a:t>сумма возмещений составила </a:t>
            </a:r>
            <a:r>
              <a:rPr lang="ru-RU" b="1" u="sng" dirty="0">
                <a:solidFill>
                  <a:schemeClr val="bg1"/>
                </a:solidFill>
              </a:rPr>
              <a:t>544, 93 </a:t>
            </a:r>
            <a:r>
              <a:rPr lang="ru-RU" b="1" dirty="0">
                <a:solidFill>
                  <a:schemeClr val="bg1"/>
                </a:solidFill>
              </a:rPr>
              <a:t>млн. </a:t>
            </a:r>
            <a:r>
              <a:rPr lang="ru-RU" b="1" dirty="0" smtClean="0">
                <a:solidFill>
                  <a:schemeClr val="bg1"/>
                </a:solidFill>
              </a:rPr>
              <a:t>рублей, из </a:t>
            </a:r>
            <a:r>
              <a:rPr lang="ru-RU" b="1" dirty="0">
                <a:solidFill>
                  <a:schemeClr val="bg1"/>
                </a:solidFill>
              </a:rPr>
              <a:t>них: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524330" y="3140969"/>
            <a:ext cx="1368152" cy="64807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115,82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115618" y="3140969"/>
            <a:ext cx="6336704" cy="648071"/>
          </a:xfrm>
          <a:prstGeom prst="roundRect">
            <a:avLst>
              <a:gd name="adj" fmla="val 9036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Санаторно-курортное лечение работников </a:t>
            </a:r>
            <a:r>
              <a:rPr lang="ru-RU" sz="1600" b="1" dirty="0" err="1" smtClean="0">
                <a:solidFill>
                  <a:schemeClr val="tx1"/>
                </a:solidFill>
                <a:latin typeface="+mj-lt"/>
              </a:rPr>
              <a:t>предпенсионного</a:t>
            </a: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 возраста (СКЛ)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51520" y="3140968"/>
            <a:ext cx="792089" cy="648072"/>
          </a:xfrm>
          <a:prstGeom prst="roundRect">
            <a:avLst>
              <a:gd name="adj" fmla="val 13869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5536" y="3244914"/>
            <a:ext cx="504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2</a:t>
            </a:r>
            <a:endParaRPr lang="ru-RU" sz="2000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524330" y="3933057"/>
            <a:ext cx="1368152" cy="576063"/>
          </a:xfrm>
          <a:prstGeom prst="roundRect">
            <a:avLst/>
          </a:prstGeom>
          <a:solidFill>
            <a:srgbClr val="FF7C8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102,98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115618" y="3933057"/>
            <a:ext cx="6336704" cy="576063"/>
          </a:xfrm>
          <a:prstGeom prst="roundRect">
            <a:avLst>
              <a:gd name="adj" fmla="val 9036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Проведение обязательных периодических медицинских осмотров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51520" y="3933056"/>
            <a:ext cx="792089" cy="576064"/>
          </a:xfrm>
          <a:prstGeom prst="roundRect">
            <a:avLst>
              <a:gd name="adj" fmla="val 13869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2234" y="4037002"/>
            <a:ext cx="325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3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7524330" y="4653138"/>
            <a:ext cx="1368152" cy="64806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53,71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115618" y="4653137"/>
            <a:ext cx="6336704" cy="648071"/>
          </a:xfrm>
          <a:prstGeom prst="roundRect">
            <a:avLst>
              <a:gd name="adj" fmla="val 9036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СКЛ работников, занятых на работах с вредными и (или) опасными производственными факторами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51520" y="4653136"/>
            <a:ext cx="792089" cy="648071"/>
          </a:xfrm>
          <a:prstGeom prst="roundRect">
            <a:avLst>
              <a:gd name="adj" fmla="val 13869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95536" y="4757083"/>
            <a:ext cx="504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4</a:t>
            </a:r>
            <a:endParaRPr lang="ru-RU" sz="2000" dirty="0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524330" y="5445225"/>
            <a:ext cx="1368152" cy="648070"/>
          </a:xfrm>
          <a:prstGeom prst="roundRect">
            <a:avLst/>
          </a:prstGeom>
          <a:solidFill>
            <a:srgbClr val="FF7C8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25,51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1115618" y="5429254"/>
            <a:ext cx="6336704" cy="664041"/>
          </a:xfrm>
          <a:prstGeom prst="roundRect">
            <a:avLst>
              <a:gd name="adj" fmla="val 9036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Приобретение медицинских изделий для количественного определения алкоголя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51520" y="5445224"/>
            <a:ext cx="792089" cy="648072"/>
          </a:xfrm>
          <a:prstGeom prst="roundRect">
            <a:avLst>
              <a:gd name="adj" fmla="val 13869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7593" y="5589240"/>
            <a:ext cx="43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5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3952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76064" cy="385018"/>
          </a:xfrm>
        </p:spPr>
        <p:txBody>
          <a:bodyPr/>
          <a:lstStyle/>
          <a:p>
            <a:fld id="{D32347F1-93E9-4442-8BCF-0F6C5A29232D}" type="slidenum">
              <a:rPr lang="ru-RU" smtClean="0">
                <a:solidFill>
                  <a:schemeClr val="tx1"/>
                </a:solidFill>
              </a:rPr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96336" y="4253027"/>
            <a:ext cx="1368152" cy="688141"/>
          </a:xfrm>
          <a:prstGeom prst="roundRect">
            <a:avLst/>
          </a:prstGeom>
          <a:solidFill>
            <a:srgbClr val="FF7C8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1,02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191470" y="4253027"/>
            <a:ext cx="6336704" cy="688141"/>
          </a:xfrm>
          <a:prstGeom prst="roundRect">
            <a:avLst>
              <a:gd name="adj" fmla="val 9036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Обеспечение бесплатной выдачей молока или других равноценных пищевых продуктов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27372" y="4253025"/>
            <a:ext cx="792089" cy="688143"/>
          </a:xfrm>
          <a:prstGeom prst="roundRect">
            <a:avLst>
              <a:gd name="adj" fmla="val 13869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9381" y="4397042"/>
            <a:ext cx="644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11</a:t>
            </a:r>
            <a:endParaRPr lang="ru-RU" sz="2000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596335" y="5085185"/>
            <a:ext cx="1368152" cy="72007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0,45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187625" y="5085185"/>
            <a:ext cx="6336704" cy="720079"/>
          </a:xfrm>
          <a:prstGeom prst="roundRect">
            <a:avLst>
              <a:gd name="adj" fmla="val 9036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Приобретение приборов контроля за режимом труда и отдыха водителей (</a:t>
            </a:r>
            <a:r>
              <a:rPr lang="ru-RU" sz="1600" b="1" dirty="0" err="1" smtClean="0">
                <a:solidFill>
                  <a:schemeClr val="tx1"/>
                </a:solidFill>
                <a:latin typeface="+mj-lt"/>
              </a:rPr>
              <a:t>тахографов</a:t>
            </a: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)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23527" y="5085184"/>
            <a:ext cx="792089" cy="720080"/>
          </a:xfrm>
          <a:prstGeom prst="roundRect">
            <a:avLst>
              <a:gd name="adj" fmla="val 13869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9382" y="5261138"/>
            <a:ext cx="644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12</a:t>
            </a:r>
            <a:endParaRPr lang="ru-RU" sz="2000" dirty="0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586464" y="2708920"/>
            <a:ext cx="1368152" cy="736049"/>
          </a:xfrm>
          <a:prstGeom prst="roundRect">
            <a:avLst/>
          </a:prstGeom>
          <a:solidFill>
            <a:srgbClr val="FF7C8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1,60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177754" y="2708920"/>
            <a:ext cx="6336704" cy="720080"/>
          </a:xfrm>
          <a:prstGeom prst="roundRect">
            <a:avLst>
              <a:gd name="adj" fmla="val 9036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Обучение по охране труда и (или) обучение безопасным методам и приемам выполнения работ повышенной опасности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13656" y="2708920"/>
            <a:ext cx="792089" cy="736049"/>
          </a:xfrm>
          <a:prstGeom prst="roundRect">
            <a:avLst>
              <a:gd name="adj" fmla="val 13869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67542" y="2852936"/>
            <a:ext cx="504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9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596336" y="3548916"/>
            <a:ext cx="1368152" cy="5760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1,27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177754" y="3548916"/>
            <a:ext cx="6336704" cy="576064"/>
          </a:xfrm>
          <a:prstGeom prst="roundRect">
            <a:avLst>
              <a:gd name="adj" fmla="val 9036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Приобретение аптечек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313656" y="3548915"/>
            <a:ext cx="792089" cy="576064"/>
          </a:xfrm>
          <a:prstGeom prst="roundRect">
            <a:avLst>
              <a:gd name="adj" fmla="val 13869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85664" y="3620923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10</a:t>
            </a:r>
            <a:endParaRPr lang="ru-RU" sz="2000" dirty="0"/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586466" y="1412777"/>
            <a:ext cx="1368152" cy="576063"/>
          </a:xfrm>
          <a:prstGeom prst="roundRect">
            <a:avLst/>
          </a:prstGeom>
          <a:solidFill>
            <a:srgbClr val="FF7C8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7,89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1177754" y="1412777"/>
            <a:ext cx="6336704" cy="576063"/>
          </a:xfrm>
          <a:prstGeom prst="roundRect">
            <a:avLst>
              <a:gd name="adj" fmla="val 9036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Проведение специальной оценки условий труда (СОУТ)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313656" y="1412776"/>
            <a:ext cx="792089" cy="576064"/>
          </a:xfrm>
          <a:prstGeom prst="roundRect">
            <a:avLst>
              <a:gd name="adj" fmla="val 13869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29729" y="1516722"/>
            <a:ext cx="325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7</a:t>
            </a: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586466" y="2060849"/>
            <a:ext cx="1368152" cy="5441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1,79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177754" y="2060849"/>
            <a:ext cx="6336704" cy="544125"/>
          </a:xfrm>
          <a:prstGeom prst="roundRect">
            <a:avLst>
              <a:gd name="adj" fmla="val 9036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Проведение оценки профессиональных рисков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313656" y="2060848"/>
            <a:ext cx="792089" cy="544126"/>
          </a:xfrm>
          <a:prstGeom prst="roundRect">
            <a:avLst>
              <a:gd name="adj" fmla="val 13869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67542" y="2132856"/>
            <a:ext cx="494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8</a:t>
            </a:r>
            <a:endParaRPr lang="ru-RU" sz="2000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596336" y="476674"/>
            <a:ext cx="1368152" cy="86409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17,43 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млн. рублей</a:t>
            </a:r>
            <a:endParaRPr lang="ru-RU" sz="15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1187624" y="476673"/>
            <a:ext cx="6336704" cy="864095"/>
          </a:xfrm>
          <a:prstGeom prst="roundRect">
            <a:avLst>
              <a:gd name="adj" fmla="val 9036"/>
            </a:avLst>
          </a:prstGeom>
          <a:solidFill>
            <a:srgbClr val="FF7C80">
              <a:alpha val="8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>
              <a:lnSpc>
                <a:spcPct val="800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+mj-lt"/>
              </a:rPr>
              <a:t>Приобретение отдельных приборов, устройств, обеспечивающих проведение обучения по вопросам безопасного ведения работ оборудования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323526" y="476672"/>
            <a:ext cx="792089" cy="864097"/>
          </a:xfrm>
          <a:prstGeom prst="roundRect">
            <a:avLst>
              <a:gd name="adj" fmla="val 13869"/>
            </a:avLst>
          </a:prstGeom>
          <a:solidFill>
            <a:schemeClr val="accent4">
              <a:lumMod val="60000"/>
              <a:lumOff val="40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175" algn="ctr">
              <a:lnSpc>
                <a:spcPct val="80000"/>
              </a:lnSpc>
              <a:spcAft>
                <a:spcPts val="600"/>
              </a:spcAft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67542" y="724636"/>
            <a:ext cx="504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3149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6634A7975D5E34A83AFB31ED49E5744" ma:contentTypeVersion="1" ma:contentTypeDescription="Создание документа." ma:contentTypeScope="" ma:versionID="1078bd1ef1d572c7dca390f764ed046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2402044d00666072b1aaa621031ea5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Дата начала расписания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Дата окончания расписания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592162E-F186-46DD-9E54-83EFB4B7ADFC}"/>
</file>

<file path=customXml/itemProps2.xml><?xml version="1.0" encoding="utf-8"?>
<ds:datastoreItem xmlns:ds="http://schemas.openxmlformats.org/officeDocument/2006/customXml" ds:itemID="{FD00722F-68ED-4755-B0CA-E8626197E199}"/>
</file>

<file path=customXml/itemProps3.xml><?xml version="1.0" encoding="utf-8"?>
<ds:datastoreItem xmlns:ds="http://schemas.openxmlformats.org/officeDocument/2006/customXml" ds:itemID="{51C2F931-A937-4FBD-B606-AC0A99057D1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21936</TotalTime>
  <Words>848</Words>
  <Application>Microsoft Office PowerPoint</Application>
  <PresentationFormat>Экран (4:3)</PresentationFormat>
  <Paragraphs>266</Paragraphs>
  <Slides>11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Распределение смертельных несчастных случаев  по отраслям экономики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федерального проекта  «Формирование комфортной городской среды» в городе Красноярске в 2019 году</dc:title>
  <dc:creator>Сайфулина Зильда Раисовна</dc:creator>
  <cp:lastModifiedBy>Кадач Алена Григорьевна</cp:lastModifiedBy>
  <cp:revision>1804</cp:revision>
  <cp:lastPrinted>2026-04-14T05:22:27Z</cp:lastPrinted>
  <dcterms:created xsi:type="dcterms:W3CDTF">2020-05-08T05:18:29Z</dcterms:created>
  <dcterms:modified xsi:type="dcterms:W3CDTF">2026-10-08T10:43:32Z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0x010100F6634A7975D5E34A83AFB31ED49E5744</vt:lpwstr>
  </property>
</Properties>
</file>