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10" r:id="rId4"/>
    <p:sldId id="296" r:id="rId5"/>
    <p:sldId id="270" r:id="rId6"/>
    <p:sldId id="265" r:id="rId7"/>
    <p:sldId id="275" r:id="rId8"/>
    <p:sldId id="311" r:id="rId9"/>
    <p:sldId id="267" r:id="rId10"/>
    <p:sldId id="281" r:id="rId11"/>
    <p:sldId id="278" r:id="rId12"/>
    <p:sldId id="279" r:id="rId13"/>
    <p:sldId id="277" r:id="rId14"/>
    <p:sldId id="297" r:id="rId15"/>
    <p:sldId id="263" r:id="rId16"/>
    <p:sldId id="257" r:id="rId17"/>
    <p:sldId id="288" r:id="rId18"/>
    <p:sldId id="289" r:id="rId19"/>
    <p:sldId id="290" r:id="rId20"/>
    <p:sldId id="301" r:id="rId21"/>
    <p:sldId id="302" r:id="rId22"/>
    <p:sldId id="303" r:id="rId23"/>
    <p:sldId id="314" r:id="rId24"/>
    <p:sldId id="316" r:id="rId25"/>
    <p:sldId id="315" r:id="rId26"/>
    <p:sldId id="313" r:id="rId27"/>
    <p:sldId id="262" r:id="rId28"/>
    <p:sldId id="274" r:id="rId29"/>
    <p:sldId id="283" r:id="rId30"/>
    <p:sldId id="305" r:id="rId31"/>
    <p:sldId id="308" r:id="rId32"/>
    <p:sldId id="306" r:id="rId33"/>
    <p:sldId id="317" r:id="rId34"/>
  </p:sldIdLst>
  <p:sldSz cx="15122525" cy="10693400"/>
  <p:notesSz cx="9926638" cy="143557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736600" indent="-279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1474788" indent="-5603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2211388" indent="-8397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2949575" indent="-1120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626" autoAdjust="0"/>
    <p:restoredTop sz="93765" autoAdjust="0"/>
  </p:normalViewPr>
  <p:slideViewPr>
    <p:cSldViewPr>
      <p:cViewPr>
        <p:scale>
          <a:sx n="66" d="100"/>
          <a:sy n="66" d="100"/>
        </p:scale>
        <p:origin x="504" y="-72"/>
      </p:cViewPr>
      <p:guideLst>
        <p:guide orient="horz" pos="3368"/>
        <p:guide pos="47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4190" y="3321887"/>
            <a:ext cx="12854146" cy="2292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8379" y="6059593"/>
            <a:ext cx="10585768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5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2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50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5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62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00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DEB8A-E56E-4B0E-9175-233DDF63E34B}" type="datetimeFigureOut">
              <a:rPr lang="en-US"/>
              <a:pPr>
                <a:defRPr/>
              </a:pPr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3836B-FDC4-4134-94BF-F66C04C38D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D76CB-5734-4AE9-9587-A5955C1958BB}" type="datetimeFigureOut">
              <a:rPr lang="en-US"/>
              <a:pPr>
                <a:defRPr/>
              </a:pPr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0EFC2-9707-4144-AD0A-68B7680964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63831" y="428233"/>
            <a:ext cx="3402568" cy="912404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6126" y="428233"/>
            <a:ext cx="9955662" cy="912404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E7C15-CC3C-474C-9F46-5392240E2A2A}" type="datetimeFigureOut">
              <a:rPr lang="en-US"/>
              <a:pPr>
                <a:defRPr/>
              </a:pPr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743CC-8509-49FB-A483-C0F9F04E4C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1B739-2C33-48F1-BAC6-4D394DE45241}" type="datetimeFigureOut">
              <a:rPr lang="en-US"/>
              <a:pPr>
                <a:defRPr/>
              </a:pPr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233EF-AC41-4254-8E16-43861A0F51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575" y="6871501"/>
            <a:ext cx="12854146" cy="2123828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4575" y="4532320"/>
            <a:ext cx="12854146" cy="2339181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756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7512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21269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5025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782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53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6294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0051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ADA03-8C9A-48E3-A388-058A05D7A9F4}" type="datetimeFigureOut">
              <a:rPr lang="en-US"/>
              <a:pPr>
                <a:defRPr/>
              </a:pPr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36EAF-22AB-4325-ACEB-44B076D4B3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126" y="2495128"/>
            <a:ext cx="6679115" cy="7057149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7284" y="2495128"/>
            <a:ext cx="6679115" cy="7057149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D3882-5047-4A44-A93C-28B42E67EB69}" type="datetimeFigureOut">
              <a:rPr lang="en-US"/>
              <a:pPr>
                <a:defRPr/>
              </a:pPr>
              <a:t>3/25/2014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B72EC-3AC9-484E-AEFE-9ACD289F5A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127" y="2393640"/>
            <a:ext cx="6681741" cy="997555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564" indent="0">
              <a:buNone/>
              <a:defRPr sz="3200" b="1"/>
            </a:lvl2pPr>
            <a:lvl3pPr marL="1475128" indent="0">
              <a:buNone/>
              <a:defRPr sz="2900" b="1"/>
            </a:lvl3pPr>
            <a:lvl4pPr marL="2212693" indent="0">
              <a:buNone/>
              <a:defRPr sz="2500" b="1"/>
            </a:lvl4pPr>
            <a:lvl5pPr marL="2950257" indent="0">
              <a:buNone/>
              <a:defRPr sz="2500" b="1"/>
            </a:lvl5pPr>
            <a:lvl6pPr marL="3687821" indent="0">
              <a:buNone/>
              <a:defRPr sz="2500" b="1"/>
            </a:lvl6pPr>
            <a:lvl7pPr marL="4425385" indent="0">
              <a:buNone/>
              <a:defRPr sz="2500" b="1"/>
            </a:lvl7pPr>
            <a:lvl8pPr marL="5162949" indent="0">
              <a:buNone/>
              <a:defRPr sz="2500" b="1"/>
            </a:lvl8pPr>
            <a:lvl9pPr marL="590051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127" y="3391195"/>
            <a:ext cx="6681741" cy="616108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82034" y="2393640"/>
            <a:ext cx="6684366" cy="997555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7564" indent="0">
              <a:buNone/>
              <a:defRPr sz="3200" b="1"/>
            </a:lvl2pPr>
            <a:lvl3pPr marL="1475128" indent="0">
              <a:buNone/>
              <a:defRPr sz="2900" b="1"/>
            </a:lvl3pPr>
            <a:lvl4pPr marL="2212693" indent="0">
              <a:buNone/>
              <a:defRPr sz="2500" b="1"/>
            </a:lvl4pPr>
            <a:lvl5pPr marL="2950257" indent="0">
              <a:buNone/>
              <a:defRPr sz="2500" b="1"/>
            </a:lvl5pPr>
            <a:lvl6pPr marL="3687821" indent="0">
              <a:buNone/>
              <a:defRPr sz="2500" b="1"/>
            </a:lvl6pPr>
            <a:lvl7pPr marL="4425385" indent="0">
              <a:buNone/>
              <a:defRPr sz="2500" b="1"/>
            </a:lvl7pPr>
            <a:lvl8pPr marL="5162949" indent="0">
              <a:buNone/>
              <a:defRPr sz="2500" b="1"/>
            </a:lvl8pPr>
            <a:lvl9pPr marL="590051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82034" y="3391195"/>
            <a:ext cx="6684366" cy="616108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7D52F-A5E5-4821-808D-89104674993B}" type="datetimeFigureOut">
              <a:rPr lang="en-US"/>
              <a:pPr>
                <a:defRPr/>
              </a:pPr>
              <a:t>3/25/2014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85CC-A1D3-49C2-BCF6-20BF899E35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B7302-0699-41F6-BA78-2416AFCDF3B9}" type="datetimeFigureOut">
              <a:rPr lang="en-US"/>
              <a:pPr>
                <a:defRPr/>
              </a:pPr>
              <a:t>3/25/2014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FDEB-F02A-4946-869B-DC20877B9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B182-0CBA-44C0-B3F7-96D62269C7A0}" type="datetimeFigureOut">
              <a:rPr lang="en-US"/>
              <a:pPr>
                <a:defRPr/>
              </a:pPr>
              <a:t>3/25/2014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ED4A5-398E-4941-AC8A-61299F2624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128" y="425756"/>
            <a:ext cx="4975206" cy="1811937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2487" y="425757"/>
            <a:ext cx="8453912" cy="9126520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128" y="2237694"/>
            <a:ext cx="4975206" cy="7314583"/>
          </a:xfrm>
        </p:spPr>
        <p:txBody>
          <a:bodyPr/>
          <a:lstStyle>
            <a:lvl1pPr marL="0" indent="0">
              <a:buNone/>
              <a:defRPr sz="2300"/>
            </a:lvl1pPr>
            <a:lvl2pPr marL="737564" indent="0">
              <a:buNone/>
              <a:defRPr sz="2000"/>
            </a:lvl2pPr>
            <a:lvl3pPr marL="1475128" indent="0">
              <a:buNone/>
              <a:defRPr sz="1600"/>
            </a:lvl3pPr>
            <a:lvl4pPr marL="2212693" indent="0">
              <a:buNone/>
              <a:defRPr sz="1500"/>
            </a:lvl4pPr>
            <a:lvl5pPr marL="2950257" indent="0">
              <a:buNone/>
              <a:defRPr sz="1500"/>
            </a:lvl5pPr>
            <a:lvl6pPr marL="3687821" indent="0">
              <a:buNone/>
              <a:defRPr sz="1500"/>
            </a:lvl6pPr>
            <a:lvl7pPr marL="4425385" indent="0">
              <a:buNone/>
              <a:defRPr sz="1500"/>
            </a:lvl7pPr>
            <a:lvl8pPr marL="5162949" indent="0">
              <a:buNone/>
              <a:defRPr sz="1500"/>
            </a:lvl8pPr>
            <a:lvl9pPr marL="5900513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7808D-299F-4741-8FC4-05AA7D147141}" type="datetimeFigureOut">
              <a:rPr lang="en-US"/>
              <a:pPr>
                <a:defRPr/>
              </a:pPr>
              <a:t>3/25/2014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085EC-DB41-420A-8BF4-AFA9528572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4121" y="7485381"/>
            <a:ext cx="9073515" cy="88369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4121" y="955475"/>
            <a:ext cx="9073515" cy="6416040"/>
          </a:xfrm>
        </p:spPr>
        <p:txBody>
          <a:bodyPr rtlCol="0">
            <a:normAutofit/>
          </a:bodyPr>
          <a:lstStyle>
            <a:lvl1pPr marL="0" indent="0">
              <a:buNone/>
              <a:defRPr sz="5200"/>
            </a:lvl1pPr>
            <a:lvl2pPr marL="737564" indent="0">
              <a:buNone/>
              <a:defRPr sz="4500"/>
            </a:lvl2pPr>
            <a:lvl3pPr marL="1475128" indent="0">
              <a:buNone/>
              <a:defRPr sz="3900"/>
            </a:lvl3pPr>
            <a:lvl4pPr marL="2212693" indent="0">
              <a:buNone/>
              <a:defRPr sz="3200"/>
            </a:lvl4pPr>
            <a:lvl5pPr marL="2950257" indent="0">
              <a:buNone/>
              <a:defRPr sz="3200"/>
            </a:lvl5pPr>
            <a:lvl6pPr marL="3687821" indent="0">
              <a:buNone/>
              <a:defRPr sz="3200"/>
            </a:lvl6pPr>
            <a:lvl7pPr marL="4425385" indent="0">
              <a:buNone/>
              <a:defRPr sz="3200"/>
            </a:lvl7pPr>
            <a:lvl8pPr marL="5162949" indent="0">
              <a:buNone/>
              <a:defRPr sz="3200"/>
            </a:lvl8pPr>
            <a:lvl9pPr marL="5900513" indent="0">
              <a:buNone/>
              <a:defRPr sz="32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4121" y="8369072"/>
            <a:ext cx="9073515" cy="1254989"/>
          </a:xfrm>
        </p:spPr>
        <p:txBody>
          <a:bodyPr/>
          <a:lstStyle>
            <a:lvl1pPr marL="0" indent="0">
              <a:buNone/>
              <a:defRPr sz="2300"/>
            </a:lvl1pPr>
            <a:lvl2pPr marL="737564" indent="0">
              <a:buNone/>
              <a:defRPr sz="2000"/>
            </a:lvl2pPr>
            <a:lvl3pPr marL="1475128" indent="0">
              <a:buNone/>
              <a:defRPr sz="1600"/>
            </a:lvl3pPr>
            <a:lvl4pPr marL="2212693" indent="0">
              <a:buNone/>
              <a:defRPr sz="1500"/>
            </a:lvl4pPr>
            <a:lvl5pPr marL="2950257" indent="0">
              <a:buNone/>
              <a:defRPr sz="1500"/>
            </a:lvl5pPr>
            <a:lvl6pPr marL="3687821" indent="0">
              <a:buNone/>
              <a:defRPr sz="1500"/>
            </a:lvl6pPr>
            <a:lvl7pPr marL="4425385" indent="0">
              <a:buNone/>
              <a:defRPr sz="1500"/>
            </a:lvl7pPr>
            <a:lvl8pPr marL="5162949" indent="0">
              <a:buNone/>
              <a:defRPr sz="1500"/>
            </a:lvl8pPr>
            <a:lvl9pPr marL="5900513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0A445-9B40-4CFC-930F-AF54B5804A8B}" type="datetimeFigureOut">
              <a:rPr lang="en-US"/>
              <a:pPr>
                <a:defRPr/>
              </a:pPr>
              <a:t>3/25/2014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C1A5B-C102-42E7-84B0-B4B842A6F6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55650" y="428625"/>
            <a:ext cx="136112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7513" tIns="73756" rIns="147513" bIns="737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55650" y="2495550"/>
            <a:ext cx="13611225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7513" tIns="73756" rIns="147513" bIns="737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650" y="9910763"/>
            <a:ext cx="3529013" cy="569912"/>
          </a:xfrm>
          <a:prstGeom prst="rect">
            <a:avLst/>
          </a:prstGeom>
        </p:spPr>
        <p:txBody>
          <a:bodyPr vert="horz" lIns="147513" tIns="73756" rIns="147513" bIns="7375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E493D9-C389-489C-A2A9-87D36D45F889}" type="datetimeFigureOut">
              <a:rPr lang="en-US"/>
              <a:pPr>
                <a:defRPr/>
              </a:pPr>
              <a:t>3/25/2014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67313" y="9910763"/>
            <a:ext cx="4787900" cy="569912"/>
          </a:xfrm>
          <a:prstGeom prst="rect">
            <a:avLst/>
          </a:prstGeom>
        </p:spPr>
        <p:txBody>
          <a:bodyPr vert="horz" lIns="147513" tIns="73756" rIns="147513" bIns="7375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863" y="9910763"/>
            <a:ext cx="3529012" cy="569912"/>
          </a:xfrm>
          <a:prstGeom prst="rect">
            <a:avLst/>
          </a:prstGeom>
        </p:spPr>
        <p:txBody>
          <a:bodyPr vert="horz" lIns="147513" tIns="73756" rIns="147513" bIns="7375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C61DCC-F0E3-47D0-BAA5-DACB071DA0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itchFamily="34" charset="0"/>
        </a:defRPr>
      </a:lvl5pPr>
      <a:lvl6pPr marL="737564"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itchFamily="34" charset="0"/>
        </a:defRPr>
      </a:lvl6pPr>
      <a:lvl7pPr marL="1475128"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itchFamily="34" charset="0"/>
        </a:defRPr>
      </a:lvl7pPr>
      <a:lvl8pPr marL="2212693"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itchFamily="34" charset="0"/>
        </a:defRPr>
      </a:lvl8pPr>
      <a:lvl9pPr marL="2950257"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Calibri" pitchFamily="34" charset="0"/>
        </a:defRPr>
      </a:lvl9pPr>
    </p:titleStyle>
    <p:bodyStyle>
      <a:lvl1pPr marL="552450" indent="-552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6975" indent="-4603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3088" indent="-3683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81275" indent="-3683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317875" indent="-3683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56603" indent="-368782" algn="l" defTabSz="1475128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94167" indent="-368782" algn="l" defTabSz="1475128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531731" indent="-368782" algn="l" defTabSz="1475128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69296" indent="-368782" algn="l" defTabSz="1475128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75128" rtl="0" latinLnBrk="0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7564" algn="l" defTabSz="1475128" rtl="0" latinLnBrk="0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75128" algn="l" defTabSz="1475128" rtl="0" latinLnBrk="0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12693" algn="l" defTabSz="1475128" rtl="0" latinLnBrk="0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50257" algn="l" defTabSz="1475128" rtl="0" latinLnBrk="0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87821" algn="l" defTabSz="1475128" rtl="0" latinLnBrk="0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385" algn="l" defTabSz="1475128" rtl="0" latinLnBrk="0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62949" algn="l" defTabSz="1475128" rtl="0" latinLnBrk="0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900513" algn="l" defTabSz="1475128" rtl="0" latinLnBrk="0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blipFill dpi="0" rotWithShape="1">
            <a:blip r:embed="rId2" cstate="print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2413" y="238125"/>
            <a:ext cx="14617700" cy="1021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52" name="Заголовок 1"/>
          <p:cNvSpPr>
            <a:spLocks noGrp="1"/>
          </p:cNvSpPr>
          <p:nvPr>
            <p:ph type="ctrTitle"/>
          </p:nvPr>
        </p:nvSpPr>
        <p:spPr>
          <a:xfrm>
            <a:off x="931863" y="-238125"/>
            <a:ext cx="12853987" cy="5019675"/>
          </a:xfrm>
        </p:spPr>
        <p:txBody>
          <a:bodyPr/>
          <a:lstStyle/>
          <a:p>
            <a:pPr eaLnBrk="1" hangingPunct="1"/>
            <a:r>
              <a:rPr lang="ru-RU" sz="4400" smtClean="0">
                <a:solidFill>
                  <a:schemeClr val="accent2"/>
                </a:solidFill>
                <a:latin typeface="HeliosExtLight" pitchFamily="82" charset="0"/>
                <a:ea typeface="Meiryo" pitchFamily="34" charset="-128"/>
                <a:cs typeface="Meiryo" pitchFamily="34" charset="-128"/>
              </a:rPr>
              <a:t>Возрождение исторического облика и утраченных культурных традиций. </a:t>
            </a:r>
            <a:br>
              <a:rPr lang="ru-RU" sz="4400" smtClean="0">
                <a:solidFill>
                  <a:schemeClr val="accent2"/>
                </a:solidFill>
                <a:latin typeface="HeliosExtLight" pitchFamily="82" charset="0"/>
                <a:ea typeface="Meiryo" pitchFamily="34" charset="-128"/>
                <a:cs typeface="Meiryo" pitchFamily="34" charset="-128"/>
              </a:rPr>
            </a:br>
            <a:r>
              <a:rPr lang="ru-RU" sz="4400" smtClean="0">
                <a:solidFill>
                  <a:schemeClr val="accent2"/>
                </a:solidFill>
                <a:latin typeface="HeliosExtLight" pitchFamily="82" charset="0"/>
                <a:ea typeface="Meiryo" pitchFamily="34" charset="-128"/>
                <a:cs typeface="Meiryo" pitchFamily="34" charset="-128"/>
              </a:rPr>
              <a:t/>
            </a:r>
            <a:br>
              <a:rPr lang="ru-RU" sz="4400" smtClean="0">
                <a:solidFill>
                  <a:schemeClr val="accent2"/>
                </a:solidFill>
                <a:latin typeface="HeliosExtLight" pitchFamily="82" charset="0"/>
                <a:ea typeface="Meiryo" pitchFamily="34" charset="-128"/>
                <a:cs typeface="Meiryo" pitchFamily="34" charset="-128"/>
              </a:rPr>
            </a:br>
            <a:r>
              <a:rPr lang="ru-RU" sz="2400" smtClean="0">
                <a:latin typeface="HeliosExtLight" pitchFamily="82" charset="0"/>
                <a:ea typeface="Meiryo" pitchFamily="34" charset="-128"/>
                <a:cs typeface="Meiryo" pitchFamily="34" charset="-128"/>
              </a:rPr>
              <a:t>Организация общественных пространств в центре города.</a:t>
            </a:r>
          </a:p>
        </p:txBody>
      </p:sp>
      <p:pic>
        <p:nvPicPr>
          <p:cNvPr id="2053" name="Picture 4" descr="Z:\Текущие проекты\Исторический квартал\истор фото\00 340ffee82eeb.jpg"/>
          <p:cNvPicPr>
            <a:picLocks noChangeAspect="1" noChangeArrowheads="1"/>
          </p:cNvPicPr>
          <p:nvPr/>
        </p:nvPicPr>
        <p:blipFill>
          <a:blip r:embed="rId3" cstate="print"/>
          <a:srcRect t="22002" b="15585"/>
          <a:stretch>
            <a:fillRect/>
          </a:stretch>
        </p:blipFill>
        <p:spPr bwMode="auto">
          <a:xfrm>
            <a:off x="690563" y="4298950"/>
            <a:ext cx="1374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267" name="Заголовок 3"/>
          <p:cNvSpPr>
            <a:spLocks noGrp="1"/>
          </p:cNvSpPr>
          <p:nvPr>
            <p:ph type="title"/>
          </p:nvPr>
        </p:nvSpPr>
        <p:spPr>
          <a:xfrm>
            <a:off x="755650" y="211138"/>
            <a:ext cx="13611225" cy="1782762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HeliosExtLight" pitchFamily="82" charset="0"/>
              </a:rPr>
              <a:t>Дом жилой Севастьянова.</a:t>
            </a:r>
          </a:p>
        </p:txBody>
      </p:sp>
      <p:pic>
        <p:nvPicPr>
          <p:cNvPr id="11268" name="Объект 1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38675" y="2495550"/>
            <a:ext cx="9979025" cy="7056438"/>
          </a:xfrm>
        </p:spPr>
      </p:pic>
      <p:sp>
        <p:nvSpPr>
          <p:cNvPr id="11269" name="Заголовок 3"/>
          <p:cNvSpPr txBox="1">
            <a:spLocks/>
          </p:cNvSpPr>
          <p:nvPr/>
        </p:nvSpPr>
        <p:spPr bwMode="auto">
          <a:xfrm>
            <a:off x="4537075" y="9267825"/>
            <a:ext cx="65532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r>
              <a:rPr lang="ru-RU" sz="1600">
                <a:latin typeface="HeliosExtLight" pitchFamily="82" charset="0"/>
              </a:rPr>
              <a:t>ул. Горького, 23/ул. Карла Маркса, 118</a:t>
            </a:r>
          </a:p>
        </p:txBody>
      </p:sp>
      <p:sp>
        <p:nvSpPr>
          <p:cNvPr id="11270" name="Заголовок 3"/>
          <p:cNvSpPr txBox="1">
            <a:spLocks/>
          </p:cNvSpPr>
          <p:nvPr/>
        </p:nvSpPr>
        <p:spPr bwMode="auto">
          <a:xfrm>
            <a:off x="550863" y="2146300"/>
            <a:ext cx="3906837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r>
              <a:rPr lang="ru-RU" sz="2300">
                <a:latin typeface="HeliosExtLight" pitchFamily="82" charset="0"/>
              </a:rPr>
              <a:t>Рассматриваемые объекты по </a:t>
            </a:r>
          </a:p>
          <a:p>
            <a:r>
              <a:rPr lang="ru-RU" sz="2300">
                <a:latin typeface="HeliosExtLight" pitchFamily="82" charset="0"/>
              </a:rPr>
              <a:t>ул. Горького являются памятниками архитектуры регионального значения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291" name="Заголовок 3"/>
          <p:cNvSpPr txBox="1">
            <a:spLocks/>
          </p:cNvSpPr>
          <p:nvPr/>
        </p:nvSpPr>
        <p:spPr bwMode="auto">
          <a:xfrm>
            <a:off x="755650" y="-266700"/>
            <a:ext cx="13611225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pPr algn="ctr"/>
            <a:r>
              <a:rPr lang="ru-RU" sz="3200">
                <a:latin typeface="HeliosExtLight" pitchFamily="82" charset="0"/>
              </a:rPr>
              <a:t>Объект культурного наследия регионального значения «Усадьба  Телегина» включает в себя здания по ул. Горького, 13-15</a:t>
            </a:r>
          </a:p>
        </p:txBody>
      </p:sp>
      <p:pic>
        <p:nvPicPr>
          <p:cNvPr id="12292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51263" y="3040063"/>
            <a:ext cx="8358187" cy="5888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3315" name="Заголовок 3"/>
          <p:cNvSpPr>
            <a:spLocks noGrp="1"/>
          </p:cNvSpPr>
          <p:nvPr>
            <p:ph type="title"/>
          </p:nvPr>
        </p:nvSpPr>
        <p:spPr>
          <a:xfrm>
            <a:off x="755650" y="469900"/>
            <a:ext cx="13611225" cy="1782763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HeliosExtLight" pitchFamily="82" charset="0"/>
              </a:rPr>
              <a:t>Народная консерватория начала XX века, основанная Ивановым-Радкевичем</a:t>
            </a:r>
          </a:p>
        </p:txBody>
      </p:sp>
      <p:pic>
        <p:nvPicPr>
          <p:cNvPr id="13316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79663" y="3032125"/>
            <a:ext cx="10363200" cy="5918200"/>
          </a:xfrm>
        </p:spPr>
      </p:pic>
      <p:sp>
        <p:nvSpPr>
          <p:cNvPr id="13317" name="Заголовок 3"/>
          <p:cNvSpPr txBox="1">
            <a:spLocks/>
          </p:cNvSpPr>
          <p:nvPr/>
        </p:nvSpPr>
        <p:spPr bwMode="auto">
          <a:xfrm>
            <a:off x="2303463" y="8364538"/>
            <a:ext cx="4410075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r>
              <a:rPr lang="ru-RU" sz="1600">
                <a:latin typeface="HeliosExtLight" pitchFamily="82" charset="0"/>
              </a:rPr>
              <a:t>ул. Горького,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4339" name="Заголовок 3"/>
          <p:cNvSpPr>
            <a:spLocks noGrp="1"/>
          </p:cNvSpPr>
          <p:nvPr>
            <p:ph type="title"/>
          </p:nvPr>
        </p:nvSpPr>
        <p:spPr>
          <a:xfrm>
            <a:off x="755650" y="241300"/>
            <a:ext cx="13611225" cy="1782763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HeliosExtLight" pitchFamily="82" charset="0"/>
              </a:rPr>
              <a:t>Дом мещанина О.Т.Колесникова</a:t>
            </a:r>
          </a:p>
        </p:txBody>
      </p:sp>
      <p:pic>
        <p:nvPicPr>
          <p:cNvPr id="14340" name="Объект 1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37000" y="3005138"/>
            <a:ext cx="7658100" cy="5956300"/>
          </a:xfrm>
        </p:spPr>
      </p:pic>
      <p:sp>
        <p:nvSpPr>
          <p:cNvPr id="14341" name="Заголовок 3"/>
          <p:cNvSpPr txBox="1">
            <a:spLocks/>
          </p:cNvSpPr>
          <p:nvPr/>
        </p:nvSpPr>
        <p:spPr bwMode="auto">
          <a:xfrm>
            <a:off x="3854450" y="8928100"/>
            <a:ext cx="20304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r>
              <a:rPr lang="ru-RU" sz="1600">
                <a:latin typeface="HeliosExtLight" pitchFamily="82" charset="0"/>
              </a:rPr>
              <a:t>ул. Горького, 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5363" name="Picture 2" descr="Z:\Текущие проекты\Исторический квартал\ИСТОРИЧЕСКИЙ ЦЕНТР2\ИСТОРИЧЕСКИЙ КВАРТАЛ\ТОП КРАСНОЯРСК\Вид-на-территорию-усадьбы-Королев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3125" y="3268663"/>
            <a:ext cx="7521575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Z:\Текущие проекты\Исторический квартал\ИСТОРИЧЕСКИЙ ЦЕНТР2\ИСТОРИЧЕСКИЙ КВАРТАЛ\ТОП КРАСНОЯРСК\Горького11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" y="3282950"/>
            <a:ext cx="66929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Текст 4"/>
          <p:cNvSpPr txBox="1">
            <a:spLocks/>
          </p:cNvSpPr>
          <p:nvPr/>
        </p:nvSpPr>
        <p:spPr bwMode="auto">
          <a:xfrm>
            <a:off x="441325" y="1730375"/>
            <a:ext cx="14174788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300">
                <a:latin typeface="HeliosExtLight" pitchFamily="82" charset="0"/>
              </a:rPr>
              <a:t>Не смотря на ветхость строений сохраняется пространственная структура исторической застройки </a:t>
            </a:r>
            <a:r>
              <a:rPr lang="en-US" sz="2300">
                <a:latin typeface="HeliosExtLight" pitchFamily="82" charset="0"/>
              </a:rPr>
              <a:t>XIX</a:t>
            </a:r>
            <a:r>
              <a:rPr lang="ru-RU" sz="2300">
                <a:latin typeface="HeliosExtLight" pitchFamily="82" charset="0"/>
              </a:rPr>
              <a:t>в. Но удивительная атмосфера исторического квартала может быть утрачена, если не приступить к незамедлительной реставрации.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755650" y="428625"/>
            <a:ext cx="13611225" cy="7413625"/>
          </a:xfrm>
        </p:spPr>
        <p:txBody>
          <a:bodyPr/>
          <a:lstStyle/>
          <a:p>
            <a:pPr eaLnBrk="1" hangingPunct="1"/>
            <a:r>
              <a:rPr lang="ru-RU" sz="4800" smtClean="0">
                <a:latin typeface="HeliosExtLight" pitchFamily="82" charset="0"/>
              </a:rPr>
              <a:t>Обратимся к примерам других сибирских городов:</a:t>
            </a:r>
            <a:br>
              <a:rPr lang="ru-RU" sz="4800" smtClean="0">
                <a:latin typeface="HeliosExtLight" pitchFamily="82" charset="0"/>
              </a:rPr>
            </a:br>
            <a:r>
              <a:rPr lang="ru-RU" sz="4800" smtClean="0">
                <a:latin typeface="HeliosExtLight" pitchFamily="82" charset="0"/>
              </a:rPr>
              <a:t>Иркутск</a:t>
            </a:r>
            <a:br>
              <a:rPr lang="ru-RU" sz="4800" smtClean="0">
                <a:latin typeface="HeliosExtLight" pitchFamily="82" charset="0"/>
              </a:rPr>
            </a:br>
            <a:r>
              <a:rPr lang="ru-RU" sz="4800" smtClean="0">
                <a:latin typeface="HeliosExtLight" pitchFamily="82" charset="0"/>
              </a:rPr>
              <a:t>Томск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>
          <a:xfrm>
            <a:off x="755650" y="762000"/>
            <a:ext cx="13611225" cy="2066925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HeliosExtLight" pitchFamily="82" charset="0"/>
              </a:rPr>
              <a:t>В Иркутске восстановлено большое количество  памятников деревянного зодчества XIX в.</a:t>
            </a:r>
          </a:p>
        </p:txBody>
      </p:sp>
      <p:pic>
        <p:nvPicPr>
          <p:cNvPr id="17412" name="Picture 5" descr="Z:\Текущие проекты\Исторический квартал\ИСТОРИЧЕСКИЙ ЦЕНТР2\иркутск\20120910135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238" y="4140200"/>
            <a:ext cx="1386205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8435" name="Picture 2" descr="Z:\Текущие проекты\Исторический квартал\ИСТОРИЧЕСКИЙ ЦЕНТР\46485438.jpg"/>
          <p:cNvPicPr>
            <a:picLocks noChangeAspect="1" noChangeArrowheads="1"/>
          </p:cNvPicPr>
          <p:nvPr/>
        </p:nvPicPr>
        <p:blipFill>
          <a:blip r:embed="rId2" cstate="print"/>
          <a:srcRect l="3247" r="4306" b="21249"/>
          <a:stretch>
            <a:fillRect/>
          </a:stretch>
        </p:blipFill>
        <p:spPr bwMode="auto">
          <a:xfrm>
            <a:off x="2151063" y="2044700"/>
            <a:ext cx="108204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Заголовок 1"/>
          <p:cNvSpPr>
            <a:spLocks noGrp="1"/>
          </p:cNvSpPr>
          <p:nvPr>
            <p:ph type="title"/>
          </p:nvPr>
        </p:nvSpPr>
        <p:spPr>
          <a:xfrm>
            <a:off x="2916238" y="622300"/>
            <a:ext cx="9064625" cy="1460500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HeliosExtLight" pitchFamily="82" charset="0"/>
              </a:rPr>
              <a:t>Усадьба В.П.Сукачева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9459" name="Picture 2" descr="Z:\Текущие проекты\Исторический квартал\ИСТОРИЧЕСКИЙ ЦЕНТР\usadba_sukachjova_irkutsk_foto_(8).jpg"/>
          <p:cNvPicPr>
            <a:picLocks noChangeAspect="1" noChangeArrowheads="1"/>
          </p:cNvPicPr>
          <p:nvPr/>
        </p:nvPicPr>
        <p:blipFill>
          <a:blip r:embed="rId2" cstate="print"/>
          <a:srcRect r="26343" b="18542"/>
          <a:stretch>
            <a:fillRect/>
          </a:stretch>
        </p:blipFill>
        <p:spPr bwMode="auto">
          <a:xfrm>
            <a:off x="527050" y="4279900"/>
            <a:ext cx="678815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Заголовок 1"/>
          <p:cNvSpPr>
            <a:spLocks noGrp="1"/>
          </p:cNvSpPr>
          <p:nvPr>
            <p:ph type="title"/>
          </p:nvPr>
        </p:nvSpPr>
        <p:spPr>
          <a:xfrm>
            <a:off x="2916238" y="1460500"/>
            <a:ext cx="9064625" cy="1460500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HeliosExtLight" pitchFamily="82" charset="0"/>
              </a:rPr>
              <a:t>Усадьба В.П.Сукачева</a:t>
            </a:r>
          </a:p>
        </p:txBody>
      </p:sp>
      <p:pic>
        <p:nvPicPr>
          <p:cNvPr id="19461" name="Picture 5" descr="Z:\Текущие проекты\Исторический квартал\ИСТОРИЧЕСКИЙ ЦЕНТР2\иркутск\ТОП\%D0%A3%D1%81%D0%B0%D0%B4%D1%8C%D0%B1%D0%B0%20%D0%A1%D1%83%D0%BA%D0%B0%D1%87%D0%B5%D0%B2%D0%B0%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3325" y="4279900"/>
            <a:ext cx="7072313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0483" name="Picture 3" descr="Z:\Текущие проекты\Исторический квартал\ИСТОРИЧЕСКИЙ ЦЕНТР\0_a8c10_a102054b_XL.jpeg"/>
          <p:cNvPicPr>
            <a:picLocks noChangeAspect="1" noChangeArrowheads="1"/>
          </p:cNvPicPr>
          <p:nvPr/>
        </p:nvPicPr>
        <p:blipFill>
          <a:blip r:embed="rId2" cstate="print"/>
          <a:srcRect b="12749"/>
          <a:stretch>
            <a:fillRect/>
          </a:stretch>
        </p:blipFill>
        <p:spPr bwMode="auto">
          <a:xfrm>
            <a:off x="2151063" y="2298700"/>
            <a:ext cx="10853737" cy="66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Заголовок 1"/>
          <p:cNvSpPr txBox="1">
            <a:spLocks/>
          </p:cNvSpPr>
          <p:nvPr/>
        </p:nvSpPr>
        <p:spPr bwMode="auto">
          <a:xfrm>
            <a:off x="1693863" y="762000"/>
            <a:ext cx="119634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pPr algn="ctr"/>
            <a:r>
              <a:rPr lang="ru-RU" sz="3200">
                <a:latin typeface="HeliosExtLight" pitchFamily="82" charset="0"/>
              </a:rPr>
              <a:t>Музей декабристов</a:t>
            </a:r>
            <a:br>
              <a:rPr lang="ru-RU" sz="3200">
                <a:latin typeface="HeliosExtLight" pitchFamily="82" charset="0"/>
              </a:rPr>
            </a:br>
            <a:r>
              <a:rPr lang="ru-RU" sz="3200">
                <a:latin typeface="HeliosExtLight" pitchFamily="82" charset="0"/>
              </a:rPr>
              <a:t>усадьба С.Г.Волконского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755650" y="1079500"/>
            <a:ext cx="13611225" cy="1782763"/>
          </a:xfrm>
        </p:spPr>
        <p:txBody>
          <a:bodyPr/>
          <a:lstStyle/>
          <a:p>
            <a:pPr eaLnBrk="1" hangingPunct="1"/>
            <a:r>
              <a:rPr lang="ru-RU" sz="4400" smtClean="0">
                <a:latin typeface="HeliosExtLight" pitchFamily="82" charset="0"/>
              </a:rPr>
              <a:t>Цель</a:t>
            </a:r>
            <a:r>
              <a:rPr lang="ru-RU" sz="4800" smtClean="0">
                <a:latin typeface="HeliosExtLight" pitchFamily="82" charset="0"/>
              </a:rPr>
              <a:t>: спасти историко-архитектурное богатство города!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89063" y="4017963"/>
            <a:ext cx="13076237" cy="2851150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sz="3600" dirty="0">
                <a:latin typeface="HeliosExtLight" pitchFamily="82" charset="0"/>
              </a:rPr>
              <a:t>Россия, Сибирь в частности, богата </a:t>
            </a:r>
            <a:r>
              <a:rPr lang="ru-RU" sz="3600">
                <a:latin typeface="HeliosExtLight" pitchFamily="82" charset="0"/>
              </a:rPr>
              <a:t>деревянным </a:t>
            </a:r>
            <a:r>
              <a:rPr lang="ru-RU" sz="3600" smtClean="0">
                <a:latin typeface="HeliosExtLight" pitchFamily="82" charset="0"/>
              </a:rPr>
              <a:t>зодчеством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sz="3600" dirty="0">
              <a:latin typeface="HeliosExtLight" pitchFamily="82" charset="0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sz="3600" dirty="0">
                <a:latin typeface="HeliosExtLight" pitchFamily="82" charset="0"/>
              </a:rPr>
              <a:t>Деревянное зодчество Красноярска нуждается </a:t>
            </a:r>
            <a:r>
              <a:rPr lang="ru-RU" sz="3600" dirty="0" smtClean="0">
                <a:latin typeface="HeliosExtLight" pitchFamily="82" charset="0"/>
              </a:rPr>
              <a:t>в немедленной </a:t>
            </a:r>
            <a:r>
              <a:rPr lang="ru-RU" sz="3600" dirty="0">
                <a:latin typeface="HeliosExtLight" pitchFamily="82" charset="0"/>
              </a:rPr>
              <a:t>реставрации</a:t>
            </a:r>
          </a:p>
          <a:p>
            <a:pPr marL="553173" indent="-553173" eaLnBrk="1" hangingPunct="1"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sp>
        <p:nvSpPr>
          <p:cNvPr id="2" name="Овал 1"/>
          <p:cNvSpPr/>
          <p:nvPr/>
        </p:nvSpPr>
        <p:spPr>
          <a:xfrm>
            <a:off x="931863" y="4262438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933450" y="5570538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820738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4579" name="Picture 2" descr="Z:\Текущие проекты\Исторический квартал\ИСТОРИЧЕСКИЙ ЦЕНТР2\иркутск\ТОП\Копия ÆÏÔÏÇÒÁÆÉÑ.JPG"/>
          <p:cNvPicPr>
            <a:picLocks noChangeAspect="1" noChangeArrowheads="1"/>
          </p:cNvPicPr>
          <p:nvPr/>
        </p:nvPicPr>
        <p:blipFill>
          <a:blip r:embed="rId2" cstate="print"/>
          <a:srcRect l="4375" t="12526" r="4897" b="7657"/>
          <a:stretch>
            <a:fillRect/>
          </a:stretch>
        </p:blipFill>
        <p:spPr bwMode="auto">
          <a:xfrm>
            <a:off x="19050" y="1841500"/>
            <a:ext cx="15087600" cy="885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55650" y="498475"/>
            <a:ext cx="5041900" cy="2257425"/>
          </a:xfrm>
          <a:prstGeom prst="rect">
            <a:avLst/>
          </a:prstGeom>
        </p:spPr>
        <p:txBody>
          <a:bodyPr lIns="147513" tIns="73756" rIns="147513" bIns="73756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latin typeface="HeliosExtLight" pitchFamily="82" charset="0"/>
                <a:ea typeface="+mj-ea"/>
                <a:cs typeface="+mj-cs"/>
              </a:rPr>
              <a:t>Иркутск.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latin typeface="HeliosExtLight" pitchFamily="82" charset="0"/>
                <a:cs typeface="+mn-cs"/>
              </a:rPr>
              <a:t> </a:t>
            </a:r>
            <a:r>
              <a:rPr lang="ru-RU" sz="7100" dirty="0">
                <a:latin typeface="+mj-lt"/>
                <a:ea typeface="+mj-ea"/>
                <a:cs typeface="+mj-cs"/>
              </a:rPr>
              <a:t/>
            </a:r>
            <a:br>
              <a:rPr lang="ru-RU" sz="7100" dirty="0">
                <a:latin typeface="+mj-lt"/>
                <a:ea typeface="+mj-ea"/>
                <a:cs typeface="+mj-cs"/>
              </a:rPr>
            </a:br>
            <a:endParaRPr lang="ru-RU" sz="5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25603" name="Группа 1"/>
          <p:cNvGrpSpPr>
            <a:grpSpLocks/>
          </p:cNvGrpSpPr>
          <p:nvPr/>
        </p:nvGrpSpPr>
        <p:grpSpPr bwMode="auto">
          <a:xfrm>
            <a:off x="1239838" y="1824038"/>
            <a:ext cx="12642850" cy="8512175"/>
            <a:chOff x="1232486" y="1823600"/>
            <a:chExt cx="12641760" cy="8513354"/>
          </a:xfrm>
        </p:grpSpPr>
        <p:pic>
          <p:nvPicPr>
            <p:cNvPr id="25605" name="Picture 3" descr="Z:\Текущие проекты\Исторический квартал\ИСТОРИЧЕСКИЙ ЦЕНТР2\иркутск\ТОП\ÆÏÔÏÇÒÁÆÉÑ 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32486" y="1823600"/>
              <a:ext cx="6003222" cy="8513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6" name="Picture 2" descr="Z:\Текущие проекты\Исторический квартал\ИСТОРИЧЕСКИЙ ЦЕНТР2\иркутск\ТОП\ÆÏÔÏÇÒÁÆÉÑ 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66062" y="1823600"/>
              <a:ext cx="6008184" cy="8513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1073150" y="498475"/>
            <a:ext cx="5040313" cy="2257425"/>
          </a:xfrm>
          <a:prstGeom prst="rect">
            <a:avLst/>
          </a:prstGeom>
        </p:spPr>
        <p:txBody>
          <a:bodyPr lIns="147513" tIns="73756" rIns="147513" bIns="73756" anchor="ctr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latin typeface="HeliosExtLight" pitchFamily="82" charset="0"/>
                <a:ea typeface="+mj-ea"/>
                <a:cs typeface="+mj-cs"/>
              </a:rPr>
              <a:t>Иркутск.</a:t>
            </a:r>
          </a:p>
          <a:p>
            <a:pPr fontAlgn="auto">
              <a:spcAft>
                <a:spcPts val="0"/>
              </a:spcAft>
              <a:defRPr/>
            </a:pPr>
            <a:endParaRPr lang="ru-RU" sz="2000" dirty="0">
              <a:latin typeface="+mj-lt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7100" dirty="0">
                <a:latin typeface="+mj-lt"/>
                <a:ea typeface="+mj-ea"/>
                <a:cs typeface="+mj-cs"/>
              </a:rPr>
              <a:t/>
            </a:r>
            <a:br>
              <a:rPr lang="ru-RU" sz="7100" dirty="0">
                <a:latin typeface="+mj-lt"/>
                <a:ea typeface="+mj-ea"/>
                <a:cs typeface="+mj-cs"/>
              </a:rPr>
            </a:br>
            <a:endParaRPr lang="ru-RU" sz="5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36663" y="488950"/>
            <a:ext cx="13106400" cy="2257425"/>
          </a:xfrm>
          <a:prstGeom prst="rect">
            <a:avLst/>
          </a:prstGeom>
        </p:spPr>
        <p:txBody>
          <a:bodyPr lIns="147513" tIns="73756" rIns="147513" bIns="73756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latin typeface="HeliosExtLight" pitchFamily="82" charset="0"/>
                <a:ea typeface="+mj-ea"/>
                <a:cs typeface="+mj-cs"/>
              </a:rPr>
              <a:t>Еще большее количество восстановленных памятников деревянного зодчества мы увидим на улицах Томска</a:t>
            </a:r>
            <a:endParaRPr lang="ru-RU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26628" name="Заголовок 3"/>
          <p:cNvSpPr txBox="1">
            <a:spLocks/>
          </p:cNvSpPr>
          <p:nvPr/>
        </p:nvSpPr>
        <p:spPr bwMode="auto">
          <a:xfrm>
            <a:off x="1244600" y="9194800"/>
            <a:ext cx="29638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r>
              <a:rPr lang="ru-RU" sz="1600">
                <a:latin typeface="HeliosExtLight" pitchFamily="82" charset="0"/>
              </a:rPr>
              <a:t>ул. Белинского, 19</a:t>
            </a:r>
          </a:p>
        </p:txBody>
      </p:sp>
      <p:grpSp>
        <p:nvGrpSpPr>
          <p:cNvPr id="26629" name="Группа 1"/>
          <p:cNvGrpSpPr>
            <a:grpSpLocks/>
          </p:cNvGrpSpPr>
          <p:nvPr/>
        </p:nvGrpSpPr>
        <p:grpSpPr bwMode="auto">
          <a:xfrm>
            <a:off x="1236663" y="3136900"/>
            <a:ext cx="12773025" cy="6003925"/>
            <a:chOff x="1000124" y="3136900"/>
            <a:chExt cx="12773025" cy="6003672"/>
          </a:xfrm>
        </p:grpSpPr>
        <p:pic>
          <p:nvPicPr>
            <p:cNvPr id="26630" name="Picture 6" descr="Z:\Текущие проекты\Исторический квартал\ИСТОРИЧЕСКИЙ ЦЕНТР2\ТОМСК\01\111.jpg"/>
            <p:cNvPicPr>
              <a:picLocks noChangeAspect="1" noChangeArrowheads="1"/>
            </p:cNvPicPr>
            <p:nvPr/>
          </p:nvPicPr>
          <p:blipFill>
            <a:blip r:embed="rId2" cstate="print"/>
            <a:srcRect l="3296" r="8176"/>
            <a:stretch>
              <a:fillRect/>
            </a:stretch>
          </p:blipFill>
          <p:spPr bwMode="auto">
            <a:xfrm>
              <a:off x="5800724" y="3136900"/>
              <a:ext cx="7972425" cy="6003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1" name="Picture 2" descr="Z:\Текущие проекты\Исторический квартал\ИСТОРИЧЕСКИЙ ЦЕНТР2\ТОМСК\01\d49424b09b9db311f89fe0cc051c02ff.jpg"/>
            <p:cNvPicPr>
              <a:picLocks noChangeAspect="1" noChangeArrowheads="1"/>
            </p:cNvPicPr>
            <p:nvPr/>
          </p:nvPicPr>
          <p:blipFill>
            <a:blip r:embed="rId3" cstate="print"/>
            <a:srcRect l="24342" r="20546"/>
            <a:stretch>
              <a:fillRect/>
            </a:stretch>
          </p:blipFill>
          <p:spPr bwMode="auto">
            <a:xfrm>
              <a:off x="1000124" y="3136900"/>
              <a:ext cx="4411663" cy="6003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7651" name="Picture 2" descr="Z:\Текущие проекты\Исторический квартал\ИСТОРИЧЕСКИЙ ЦЕНТР2\ТОМСК\01\18.jpg"/>
          <p:cNvPicPr>
            <a:picLocks noChangeAspect="1" noChangeArrowheads="1"/>
          </p:cNvPicPr>
          <p:nvPr/>
        </p:nvPicPr>
        <p:blipFill>
          <a:blip r:embed="rId2" cstate="print"/>
          <a:srcRect l="6467" b="5678"/>
          <a:stretch>
            <a:fillRect/>
          </a:stretch>
        </p:blipFill>
        <p:spPr bwMode="auto">
          <a:xfrm>
            <a:off x="1038225" y="2640013"/>
            <a:ext cx="4846638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Заголовок 3"/>
          <p:cNvSpPr txBox="1">
            <a:spLocks/>
          </p:cNvSpPr>
          <p:nvPr/>
        </p:nvSpPr>
        <p:spPr bwMode="auto">
          <a:xfrm>
            <a:off x="1092200" y="9156700"/>
            <a:ext cx="64690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r>
              <a:rPr lang="ru-RU" sz="1600">
                <a:latin typeface="HeliosExtLight" pitchFamily="82" charset="0"/>
              </a:rPr>
              <a:t>Дом купца Г.М.Голованова, ул.Красноармейская, 71</a:t>
            </a:r>
          </a:p>
        </p:txBody>
      </p:sp>
      <p:pic>
        <p:nvPicPr>
          <p:cNvPr id="27653" name="Picture 4" descr="Z:\Текущие проекты\Исторический квартал\ИСТОРИЧЕСКИЙ ЦЕНТР2\ТОМСК\01\1912111750491.jpg"/>
          <p:cNvPicPr>
            <a:picLocks noChangeAspect="1" noChangeArrowheads="1"/>
          </p:cNvPicPr>
          <p:nvPr/>
        </p:nvPicPr>
        <p:blipFill>
          <a:blip r:embed="rId3" cstate="print"/>
          <a:srcRect l="6570" r="2342"/>
          <a:stretch>
            <a:fillRect/>
          </a:stretch>
        </p:blipFill>
        <p:spPr bwMode="auto">
          <a:xfrm>
            <a:off x="6219825" y="2655888"/>
            <a:ext cx="7894638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073150" y="803275"/>
            <a:ext cx="5040313" cy="2257425"/>
          </a:xfrm>
          <a:prstGeom prst="rect">
            <a:avLst/>
          </a:prstGeom>
        </p:spPr>
        <p:txBody>
          <a:bodyPr lIns="147513" tIns="73756" rIns="147513" bIns="73756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latin typeface="HeliosExtLight" pitchFamily="82" charset="0"/>
                <a:ea typeface="+mj-ea"/>
                <a:cs typeface="+mj-cs"/>
              </a:rPr>
              <a:t>Томск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atin typeface="HeliosExtLight" pitchFamily="82" charset="0"/>
                <a:ea typeface="+mj-ea"/>
                <a:cs typeface="+mj-cs"/>
              </a:rPr>
              <a:t>Деревянное зодчество</a:t>
            </a:r>
            <a:r>
              <a:rPr lang="ru-RU" sz="7100" dirty="0">
                <a:latin typeface="+mj-lt"/>
                <a:ea typeface="+mj-ea"/>
                <a:cs typeface="+mj-cs"/>
              </a:rPr>
              <a:t/>
            </a:r>
            <a:br>
              <a:rPr lang="ru-RU" sz="7100" dirty="0">
                <a:latin typeface="+mj-lt"/>
                <a:ea typeface="+mj-ea"/>
                <a:cs typeface="+mj-cs"/>
              </a:rPr>
            </a:br>
            <a:endParaRPr lang="ru-RU" sz="5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8675" name="Заголовок 3"/>
          <p:cNvSpPr txBox="1">
            <a:spLocks/>
          </p:cNvSpPr>
          <p:nvPr/>
        </p:nvSpPr>
        <p:spPr bwMode="auto">
          <a:xfrm>
            <a:off x="711200" y="9156700"/>
            <a:ext cx="64690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r>
              <a:rPr lang="ru-RU" sz="1600">
                <a:latin typeface="HeliosExtLight" pitchFamily="82" charset="0"/>
              </a:rPr>
              <a:t>ул.Красноармейская, 67а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073150" y="803275"/>
            <a:ext cx="5040313" cy="2257425"/>
          </a:xfrm>
          <a:prstGeom prst="rect">
            <a:avLst/>
          </a:prstGeom>
        </p:spPr>
        <p:txBody>
          <a:bodyPr lIns="147513" tIns="73756" rIns="147513" bIns="73756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latin typeface="HeliosExtLight" pitchFamily="82" charset="0"/>
                <a:ea typeface="+mj-ea"/>
                <a:cs typeface="+mj-cs"/>
              </a:rPr>
              <a:t>Томск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atin typeface="HeliosExtLight" pitchFamily="82" charset="0"/>
                <a:ea typeface="+mj-ea"/>
                <a:cs typeface="+mj-cs"/>
              </a:rPr>
              <a:t>Деревянное зодчество</a:t>
            </a:r>
            <a:r>
              <a:rPr lang="ru-RU" sz="7100" dirty="0">
                <a:latin typeface="+mj-lt"/>
                <a:ea typeface="+mj-ea"/>
                <a:cs typeface="+mj-cs"/>
              </a:rPr>
              <a:t/>
            </a:r>
            <a:br>
              <a:rPr lang="ru-RU" sz="7100" dirty="0">
                <a:latin typeface="+mj-lt"/>
                <a:ea typeface="+mj-ea"/>
                <a:cs typeface="+mj-cs"/>
              </a:rPr>
            </a:br>
            <a:endParaRPr lang="ru-RU" sz="5200" dirty="0">
              <a:latin typeface="+mj-lt"/>
              <a:ea typeface="+mj-ea"/>
              <a:cs typeface="+mj-cs"/>
            </a:endParaRPr>
          </a:p>
        </p:txBody>
      </p:sp>
      <p:pic>
        <p:nvPicPr>
          <p:cNvPr id="28677" name="Picture 4" descr="Z:\Текущие проекты\Исторический квартал\ИСТОРИЧЕСКИЙ ЦЕНТР2\ТОМСК\01\69882313.jpg"/>
          <p:cNvPicPr>
            <a:picLocks noChangeAspect="1" noChangeArrowheads="1"/>
          </p:cNvPicPr>
          <p:nvPr/>
        </p:nvPicPr>
        <p:blipFill>
          <a:blip r:embed="rId2" cstate="print"/>
          <a:srcRect l="-10017" t="2" r="12625" b="-824"/>
          <a:stretch>
            <a:fillRect/>
          </a:stretch>
        </p:blipFill>
        <p:spPr bwMode="auto">
          <a:xfrm>
            <a:off x="-574675" y="2641600"/>
            <a:ext cx="9507538" cy="65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5" descr="Z:\Текущие проекты\Исторический квартал\ИСТОРИЧЕСКИЙ ЦЕНТР2\ТОМСК\01\1912111843254.jpg"/>
          <p:cNvPicPr>
            <a:picLocks noChangeAspect="1" noChangeArrowheads="1"/>
          </p:cNvPicPr>
          <p:nvPr/>
        </p:nvPicPr>
        <p:blipFill>
          <a:blip r:embed="rId3" cstate="print"/>
          <a:srcRect l="19183" r="18027"/>
          <a:stretch>
            <a:fillRect/>
          </a:stretch>
        </p:blipFill>
        <p:spPr bwMode="auto">
          <a:xfrm>
            <a:off x="9237663" y="2641600"/>
            <a:ext cx="545465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9699" name="Picture 4" descr="Z:\Текущие проекты\Исторический квартал\ИСТОРИЧЕСКИЙ ЦЕНТР2\ТОМСК\01\9e28613b-e855-4021-9324-3b360a20f0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963" y="2446338"/>
            <a:ext cx="10134600" cy="671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Заголовок 3"/>
          <p:cNvSpPr txBox="1">
            <a:spLocks/>
          </p:cNvSpPr>
          <p:nvPr/>
        </p:nvSpPr>
        <p:spPr bwMode="auto">
          <a:xfrm>
            <a:off x="2913063" y="9156700"/>
            <a:ext cx="7315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r>
              <a:rPr lang="ru-RU" sz="1600">
                <a:latin typeface="HeliosExtLight" pitchFamily="82" charset="0"/>
              </a:rPr>
              <a:t>Особняк архитектора А.Д. Крячкова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292350" y="803275"/>
            <a:ext cx="5040313" cy="2257425"/>
          </a:xfrm>
          <a:prstGeom prst="rect">
            <a:avLst/>
          </a:prstGeom>
        </p:spPr>
        <p:txBody>
          <a:bodyPr lIns="147513" tIns="73756" rIns="147513" bIns="73756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latin typeface="HeliosExtLight" pitchFamily="82" charset="0"/>
                <a:ea typeface="+mj-ea"/>
                <a:cs typeface="+mj-cs"/>
              </a:rPr>
              <a:t>Томск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atin typeface="HeliosExtLight" pitchFamily="82" charset="0"/>
                <a:ea typeface="+mj-ea"/>
                <a:cs typeface="+mj-cs"/>
              </a:rPr>
              <a:t>Деревянное зодчество</a:t>
            </a:r>
            <a:r>
              <a:rPr lang="ru-RU" sz="7100" dirty="0">
                <a:latin typeface="+mj-lt"/>
                <a:ea typeface="+mj-ea"/>
                <a:cs typeface="+mj-cs"/>
              </a:rPr>
              <a:t/>
            </a:r>
            <a:br>
              <a:rPr lang="ru-RU" sz="7100" dirty="0">
                <a:latin typeface="+mj-lt"/>
                <a:ea typeface="+mj-ea"/>
                <a:cs typeface="+mj-cs"/>
              </a:rPr>
            </a:br>
            <a:endParaRPr lang="ru-RU" sz="5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30723" name="Picture 2" descr="Z:\Текущие проекты\Исторический квартал\ИСТОРИЧЕСКИЙ ЦЕНТР2\ТОМСК\01\DSC_2361_1.JPG"/>
          <p:cNvPicPr>
            <a:picLocks noChangeAspect="1" noChangeArrowheads="1"/>
          </p:cNvPicPr>
          <p:nvPr/>
        </p:nvPicPr>
        <p:blipFill>
          <a:blip r:embed="rId2" cstate="print"/>
          <a:srcRect t="3423" b="7784"/>
          <a:stretch>
            <a:fillRect/>
          </a:stretch>
        </p:blipFill>
        <p:spPr bwMode="auto">
          <a:xfrm>
            <a:off x="1554163" y="2146300"/>
            <a:ext cx="12138025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41463" y="803275"/>
            <a:ext cx="5040312" cy="2257425"/>
          </a:xfrm>
          <a:prstGeom prst="rect">
            <a:avLst/>
          </a:prstGeom>
        </p:spPr>
        <p:txBody>
          <a:bodyPr lIns="147513" tIns="73756" rIns="147513" bIns="73756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latin typeface="HeliosExtLight" pitchFamily="82" charset="0"/>
                <a:ea typeface="+mj-ea"/>
                <a:cs typeface="+mj-cs"/>
              </a:rPr>
              <a:t>Томск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atin typeface="HeliosExtLight" pitchFamily="82" charset="0"/>
                <a:ea typeface="+mj-ea"/>
                <a:cs typeface="+mj-cs"/>
              </a:rPr>
              <a:t>Деревянное зодчество</a:t>
            </a:r>
            <a:r>
              <a:rPr lang="ru-RU" sz="7100" dirty="0">
                <a:latin typeface="+mj-lt"/>
                <a:ea typeface="+mj-ea"/>
                <a:cs typeface="+mj-cs"/>
              </a:rPr>
              <a:t/>
            </a:r>
            <a:br>
              <a:rPr lang="ru-RU" sz="7100" dirty="0">
                <a:latin typeface="+mj-lt"/>
                <a:ea typeface="+mj-ea"/>
                <a:cs typeface="+mj-cs"/>
              </a:rPr>
            </a:br>
            <a:endParaRPr lang="ru-RU" sz="5200" dirty="0">
              <a:latin typeface="+mj-lt"/>
              <a:ea typeface="+mj-ea"/>
              <a:cs typeface="+mj-cs"/>
            </a:endParaRPr>
          </a:p>
        </p:txBody>
      </p:sp>
      <p:sp>
        <p:nvSpPr>
          <p:cNvPr id="30725" name="Заголовок 3"/>
          <p:cNvSpPr txBox="1">
            <a:spLocks/>
          </p:cNvSpPr>
          <p:nvPr/>
        </p:nvSpPr>
        <p:spPr bwMode="auto">
          <a:xfrm>
            <a:off x="1549400" y="9156700"/>
            <a:ext cx="29638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r>
              <a:rPr lang="ru-RU" sz="1600">
                <a:latin typeface="HeliosExtLight" pitchFamily="82" charset="0"/>
              </a:rPr>
              <a:t>ул. Татарская, 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31747" name="Picture 8" descr="Z:\Текущие проекты\Исторический квартал\ИСТОРИЧЕСКИЙ ЦЕНТР2\ТОМСК\Tomsk_09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9088" y="2306638"/>
            <a:ext cx="7750175" cy="730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673350" y="803275"/>
            <a:ext cx="5040313" cy="2257425"/>
          </a:xfrm>
          <a:prstGeom prst="rect">
            <a:avLst/>
          </a:prstGeom>
        </p:spPr>
        <p:txBody>
          <a:bodyPr lIns="147513" tIns="73756" rIns="147513" bIns="73756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latin typeface="HeliosExtLight" pitchFamily="82" charset="0"/>
                <a:ea typeface="+mj-ea"/>
                <a:cs typeface="+mj-cs"/>
              </a:rPr>
              <a:t>Томск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latin typeface="HeliosExtLight" pitchFamily="82" charset="0"/>
                <a:ea typeface="+mj-ea"/>
                <a:cs typeface="+mj-cs"/>
              </a:rPr>
              <a:t>Деревянное зодчество</a:t>
            </a:r>
            <a:r>
              <a:rPr lang="ru-RU" sz="7100" dirty="0">
                <a:latin typeface="+mj-lt"/>
                <a:ea typeface="+mj-ea"/>
                <a:cs typeface="+mj-cs"/>
              </a:rPr>
              <a:t/>
            </a:r>
            <a:br>
              <a:rPr lang="ru-RU" sz="7100" dirty="0">
                <a:latin typeface="+mj-lt"/>
                <a:ea typeface="+mj-ea"/>
                <a:cs typeface="+mj-cs"/>
              </a:rPr>
            </a:br>
            <a:endParaRPr lang="ru-RU" sz="5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>
          <a:xfrm>
            <a:off x="755650" y="504825"/>
            <a:ext cx="13282613" cy="1781175"/>
          </a:xfrm>
        </p:spPr>
        <p:txBody>
          <a:bodyPr/>
          <a:lstStyle/>
          <a:p>
            <a:pPr eaLnBrk="1" hangingPunct="1"/>
            <a:r>
              <a:rPr lang="ru-RU" sz="4400" smtClean="0">
                <a:latin typeface="HeliosExtLight" pitchFamily="82" charset="0"/>
              </a:rPr>
              <a:t>Предложение</a:t>
            </a:r>
            <a:r>
              <a:rPr lang="ru-RU" sz="4400" smtClean="0"/>
              <a:t/>
            </a:r>
            <a:br>
              <a:rPr lang="ru-RU" sz="4400" smtClean="0"/>
            </a:br>
            <a:endParaRPr lang="ru-RU" sz="4400" smtClean="0"/>
          </a:p>
        </p:txBody>
      </p:sp>
      <p:sp>
        <p:nvSpPr>
          <p:cNvPr id="3277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600" smtClean="0">
                <a:latin typeface="HeliosExtLight" pitchFamily="82" charset="0"/>
              </a:rPr>
              <a:t>Подземная урбанистика в историческом центре</a:t>
            </a:r>
          </a:p>
          <a:p>
            <a:pPr eaLnBrk="1" hangingPunct="1"/>
            <a:r>
              <a:rPr lang="ru-RU" sz="3600" smtClean="0">
                <a:latin typeface="HeliosExtLight" pitchFamily="82" charset="0"/>
              </a:rPr>
              <a:t>Создание пешеходной улицы, сформированной памятниками архитектуры деревянного зодчества города (фрагмент ул.Горького)</a:t>
            </a:r>
          </a:p>
          <a:p>
            <a:pPr eaLnBrk="1" hangingPunct="1"/>
            <a:endParaRPr lang="ru-RU" smtClean="0"/>
          </a:p>
        </p:txBody>
      </p:sp>
      <p:sp>
        <p:nvSpPr>
          <p:cNvPr id="5" name="Овал 4"/>
          <p:cNvSpPr/>
          <p:nvPr/>
        </p:nvSpPr>
        <p:spPr>
          <a:xfrm>
            <a:off x="873125" y="27432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73125" y="3411538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3795" name="Заголовок 1"/>
          <p:cNvSpPr>
            <a:spLocks noGrp="1"/>
          </p:cNvSpPr>
          <p:nvPr>
            <p:ph type="title"/>
          </p:nvPr>
        </p:nvSpPr>
        <p:spPr>
          <a:xfrm>
            <a:off x="755650" y="474663"/>
            <a:ext cx="13611225" cy="1069975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HeliosExtLight" pitchFamily="82" charset="0"/>
              </a:rPr>
              <a:t>План Губернского города Красноярска 1906 г</a:t>
            </a:r>
            <a:br>
              <a:rPr lang="ru-RU" sz="3200" smtClean="0">
                <a:latin typeface="HeliosExtLight" pitchFamily="82" charset="0"/>
              </a:rPr>
            </a:br>
            <a:r>
              <a:rPr lang="ru-RU" sz="3200" smtClean="0">
                <a:latin typeface="HeliosExtLight" pitchFamily="82" charset="0"/>
              </a:rPr>
              <a:t>Рассматриваемый участок.</a:t>
            </a:r>
          </a:p>
        </p:txBody>
      </p:sp>
      <p:pic>
        <p:nvPicPr>
          <p:cNvPr id="3379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713" y="1782763"/>
            <a:ext cx="11595100" cy="8039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4099" name="Группа 1"/>
          <p:cNvGrpSpPr>
            <a:grpSpLocks/>
          </p:cNvGrpSpPr>
          <p:nvPr/>
        </p:nvGrpSpPr>
        <p:grpSpPr bwMode="auto">
          <a:xfrm>
            <a:off x="1808163" y="1544638"/>
            <a:ext cx="11491912" cy="8561387"/>
            <a:chOff x="1808162" y="1011918"/>
            <a:chExt cx="11491913" cy="8561317"/>
          </a:xfrm>
        </p:grpSpPr>
        <p:pic>
          <p:nvPicPr>
            <p:cNvPr id="4101" name="Picture 2" descr="Z:\Текущие проекты\Исторический квартал\истор фото\41ae03b89267 (1).jpg"/>
            <p:cNvPicPr>
              <a:picLocks noChangeAspect="1" noChangeArrowheads="1"/>
            </p:cNvPicPr>
            <p:nvPr/>
          </p:nvPicPr>
          <p:blipFill>
            <a:blip r:embed="rId2" cstate="print"/>
            <a:srcRect t="28131" r="13695" b="34299"/>
            <a:stretch>
              <a:fillRect/>
            </a:stretch>
          </p:blipFill>
          <p:spPr bwMode="auto">
            <a:xfrm>
              <a:off x="1808162" y="6044293"/>
              <a:ext cx="11477625" cy="3528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2" name="Picture 4" descr="Z:\Текущие проекты\Исторический квартал\истор фото\0c600cd96132.jpg"/>
            <p:cNvPicPr>
              <a:picLocks noChangeAspect="1" noChangeArrowheads="1"/>
            </p:cNvPicPr>
            <p:nvPr/>
          </p:nvPicPr>
          <p:blipFill>
            <a:blip r:embed="rId3" cstate="print"/>
            <a:srcRect t="23543" b="14748"/>
            <a:stretch>
              <a:fillRect/>
            </a:stretch>
          </p:blipFill>
          <p:spPr bwMode="auto">
            <a:xfrm>
              <a:off x="1822450" y="1011918"/>
              <a:ext cx="11477625" cy="5325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0" name="Заголовок 1"/>
          <p:cNvSpPr>
            <a:spLocks noGrp="1"/>
          </p:cNvSpPr>
          <p:nvPr>
            <p:ph type="title"/>
          </p:nvPr>
        </p:nvSpPr>
        <p:spPr>
          <a:xfrm>
            <a:off x="755650" y="165100"/>
            <a:ext cx="13611225" cy="1782763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HeliosExtLight" pitchFamily="82" charset="0"/>
              </a:rPr>
              <a:t>Красноярск в </a:t>
            </a:r>
            <a:r>
              <a:rPr lang="en-US" sz="3200" smtClean="0">
                <a:latin typeface="HeliosExtLight" pitchFamily="82" charset="0"/>
              </a:rPr>
              <a:t>XIX</a:t>
            </a:r>
            <a:r>
              <a:rPr lang="ru-RU" sz="3200" smtClean="0">
                <a:latin typeface="HeliosExtLight" pitchFamily="82" charset="0"/>
              </a:rPr>
              <a:t>-начале </a:t>
            </a:r>
            <a:r>
              <a:rPr lang="en-US" sz="3200" smtClean="0">
                <a:latin typeface="HeliosExtLight" pitchFamily="82" charset="0"/>
              </a:rPr>
              <a:t>XX</a:t>
            </a:r>
            <a:r>
              <a:rPr lang="ru-RU" sz="3200" smtClean="0">
                <a:latin typeface="HeliosExtLight" pitchFamily="82" charset="0"/>
              </a:rPr>
              <a:t>вв.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34819" name="Picture 3" descr="Z:\Текущие проекты\Исторический квартал\СХЕМЫ\эскизные_предложения_схема двойн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442913"/>
            <a:ext cx="15117762" cy="980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0163" y="-63500"/>
            <a:ext cx="15122526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5843" name="Заголовок 1"/>
          <p:cNvSpPr txBox="1">
            <a:spLocks/>
          </p:cNvSpPr>
          <p:nvPr/>
        </p:nvSpPr>
        <p:spPr bwMode="auto">
          <a:xfrm>
            <a:off x="630238" y="1514475"/>
            <a:ext cx="13609637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pPr algn="ctr"/>
            <a:r>
              <a:rPr lang="ru-RU" sz="3200">
                <a:latin typeface="HeliosExtLight" pitchFamily="82" charset="0"/>
              </a:rPr>
              <a:t>Фрагмент предлагаемой развертки по ул.Горького</a:t>
            </a:r>
          </a:p>
        </p:txBody>
      </p:sp>
      <p:pic>
        <p:nvPicPr>
          <p:cNvPr id="35844" name="Picture 3" descr="Z:\Текущие проекты\Исторический квартал\СХЕМЫ\Красноярск_развертк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3700463"/>
            <a:ext cx="14624050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36867" name="Picture 2" descr="Z:\Текущие проекты\Исторический квартал\СХЕМЫ\Развертка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63" y="3136900"/>
            <a:ext cx="1437640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Заголовок 1"/>
          <p:cNvSpPr txBox="1">
            <a:spLocks/>
          </p:cNvSpPr>
          <p:nvPr/>
        </p:nvSpPr>
        <p:spPr bwMode="auto">
          <a:xfrm>
            <a:off x="755650" y="1765300"/>
            <a:ext cx="13611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pPr algn="ctr"/>
            <a:r>
              <a:rPr lang="ru-RU" sz="3200">
                <a:latin typeface="HeliosExtLight" pitchFamily="82" charset="0"/>
              </a:rPr>
              <a:t>Сечение по ул.Горького,</a:t>
            </a:r>
          </a:p>
          <a:p>
            <a:pPr algn="ctr"/>
            <a:r>
              <a:rPr lang="ru-RU" sz="2300">
                <a:latin typeface="HeliosExtLight" pitchFamily="82" charset="0"/>
              </a:rPr>
              <a:t>показывающее устройство подземного пространства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83" y="2495550"/>
            <a:ext cx="12527159" cy="7056438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73350" y="803275"/>
            <a:ext cx="5040313" cy="2257425"/>
          </a:xfrm>
          <a:prstGeom prst="rect">
            <a:avLst/>
          </a:prstGeom>
        </p:spPr>
        <p:txBody>
          <a:bodyPr lIns="147513" tIns="73756" rIns="147513" bIns="73756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latin typeface="HeliosExtLight" pitchFamily="82" charset="0"/>
                <a:ea typeface="+mj-ea"/>
                <a:cs typeface="+mj-cs"/>
              </a:rPr>
              <a:t>Красноярск</a:t>
            </a:r>
            <a:endParaRPr lang="ru-RU" sz="3200" dirty="0">
              <a:latin typeface="HeliosExtLight" pitchFamily="82" charset="0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Исторический квартал</a:t>
            </a:r>
            <a:r>
              <a:rPr lang="ru-RU" sz="7100" dirty="0">
                <a:latin typeface="+mj-lt"/>
                <a:ea typeface="+mj-ea"/>
                <a:cs typeface="+mj-cs"/>
              </a:rPr>
              <a:t/>
            </a:r>
            <a:br>
              <a:rPr lang="ru-RU" sz="7100" dirty="0">
                <a:latin typeface="+mj-lt"/>
                <a:ea typeface="+mj-ea"/>
                <a:cs typeface="+mj-cs"/>
              </a:rPr>
            </a:br>
            <a:endParaRPr lang="ru-RU" sz="5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5415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5123" name="Picture 2" descr="Z:\Текущие проекты\Исторический квартал\ИСТОРИЧЕСКИЙ ЦЕНТР2\ИСТОРИЧЕСКИЙ КВАРТАЛ\ТОП КРАСНОЯРСК\8d7da6c6b2a5.jpg"/>
          <p:cNvPicPr>
            <a:picLocks noChangeAspect="1" noChangeArrowheads="1"/>
          </p:cNvPicPr>
          <p:nvPr/>
        </p:nvPicPr>
        <p:blipFill>
          <a:blip r:embed="rId2" cstate="print"/>
          <a:srcRect r="1865"/>
          <a:stretch>
            <a:fillRect/>
          </a:stretch>
        </p:blipFill>
        <p:spPr bwMode="auto">
          <a:xfrm>
            <a:off x="7545388" y="3224213"/>
            <a:ext cx="7050087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Текст 4"/>
          <p:cNvSpPr>
            <a:spLocks noGrp="1"/>
          </p:cNvSpPr>
          <p:nvPr>
            <p:ph type="body" idx="1"/>
          </p:nvPr>
        </p:nvSpPr>
        <p:spPr>
          <a:xfrm>
            <a:off x="504825" y="8101013"/>
            <a:ext cx="6681788" cy="522287"/>
          </a:xfrm>
        </p:spPr>
        <p:txBody>
          <a:bodyPr/>
          <a:lstStyle/>
          <a:p>
            <a:pPr eaLnBrk="1" hangingPunct="1"/>
            <a:r>
              <a:rPr lang="ru-RU" sz="2300" b="0" smtClean="0">
                <a:latin typeface="HeliosExtLight" pitchFamily="82" charset="0"/>
              </a:rPr>
              <a:t>Улица Воскресенская (ныне пр.Мира)</a:t>
            </a:r>
          </a:p>
        </p:txBody>
      </p:sp>
      <p:sp>
        <p:nvSpPr>
          <p:cNvPr id="5125" name="Заголовок 1"/>
          <p:cNvSpPr>
            <a:spLocks noGrp="1"/>
          </p:cNvSpPr>
          <p:nvPr>
            <p:ph type="title"/>
          </p:nvPr>
        </p:nvSpPr>
        <p:spPr>
          <a:xfrm>
            <a:off x="755650" y="615950"/>
            <a:ext cx="13611225" cy="1781175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HeliosExtLight" pitchFamily="82" charset="0"/>
              </a:rPr>
              <a:t>Улицы г.Красноярска</a:t>
            </a:r>
          </a:p>
        </p:txBody>
      </p:sp>
      <p:pic>
        <p:nvPicPr>
          <p:cNvPr id="5126" name="Picture 3" descr="Z:\Текущие проекты\Исторический квартал\ИСТОРИЧЕСКИЙ ЦЕНТР2\ИСТОРИЧЕСКИЙ КВАРТАЛ\ТОП КРАСНОЯРСК\Дом-Поляковой-впоследствии-Петровой.jpg"/>
          <p:cNvPicPr>
            <a:picLocks noChangeAspect="1" noChangeArrowheads="1"/>
          </p:cNvPicPr>
          <p:nvPr/>
        </p:nvPicPr>
        <p:blipFill>
          <a:blip r:embed="rId3" cstate="print"/>
          <a:srcRect l="7420"/>
          <a:stretch>
            <a:fillRect/>
          </a:stretch>
        </p:blipFill>
        <p:spPr bwMode="auto">
          <a:xfrm>
            <a:off x="504825" y="3214688"/>
            <a:ext cx="6686550" cy="47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755650" y="657225"/>
            <a:ext cx="13611225" cy="1781175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HeliosExtLight" pitchFamily="82" charset="0"/>
              </a:rPr>
              <a:t>Улицы г.Красноярска</a:t>
            </a:r>
          </a:p>
        </p:txBody>
      </p:sp>
      <p:pic>
        <p:nvPicPr>
          <p:cNvPr id="6148" name="Содержимое 3" descr="театральная ул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457" b="25204"/>
          <a:stretch>
            <a:fillRect/>
          </a:stretch>
        </p:blipFill>
        <p:spPr>
          <a:xfrm>
            <a:off x="1638300" y="2506663"/>
            <a:ext cx="11668125" cy="5153025"/>
          </a:xfrm>
        </p:spPr>
      </p:pic>
      <p:sp>
        <p:nvSpPr>
          <p:cNvPr id="6149" name="Текст 4"/>
          <p:cNvSpPr txBox="1">
            <a:spLocks/>
          </p:cNvSpPr>
          <p:nvPr/>
        </p:nvSpPr>
        <p:spPr bwMode="auto">
          <a:xfrm>
            <a:off x="1512888" y="8589963"/>
            <a:ext cx="1222375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2300">
                <a:latin typeface="HeliosExtLight" pitchFamily="82" charset="0"/>
              </a:rPr>
              <a:t>Взгляд на север. На снимке справа - одноэтажный каменный дом - городская лечебница; на углу - трехэтажное здание дома П.И. Гадалова.</a:t>
            </a:r>
          </a:p>
        </p:txBody>
      </p:sp>
      <p:sp>
        <p:nvSpPr>
          <p:cNvPr id="6150" name="Текст 4"/>
          <p:cNvSpPr txBox="1">
            <a:spLocks/>
          </p:cNvSpPr>
          <p:nvPr/>
        </p:nvSpPr>
        <p:spPr bwMode="auto">
          <a:xfrm>
            <a:off x="1465263" y="7708900"/>
            <a:ext cx="66817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300">
                <a:latin typeface="HeliosExtLight" pitchFamily="82" charset="0"/>
              </a:rPr>
              <a:t>Театральная улица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7171" name="Содержимое 3" descr="Вид вдоль ул. Воскресенской середины ХIХ ве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670" b="22345"/>
          <a:stretch>
            <a:fillRect/>
          </a:stretch>
        </p:blipFill>
        <p:spPr>
          <a:xfrm>
            <a:off x="4284663" y="2565400"/>
            <a:ext cx="10333037" cy="5653088"/>
          </a:xfrm>
        </p:spPr>
      </p:pic>
      <p:sp>
        <p:nvSpPr>
          <p:cNvPr id="7172" name="Текст 4"/>
          <p:cNvSpPr txBox="1">
            <a:spLocks/>
          </p:cNvSpPr>
          <p:nvPr/>
        </p:nvSpPr>
        <p:spPr bwMode="auto">
          <a:xfrm>
            <a:off x="504825" y="2479675"/>
            <a:ext cx="3654425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300">
                <a:latin typeface="HeliosExtLight" pitchFamily="82" charset="0"/>
              </a:rPr>
              <a:t>Пожар в 1753 году уничтожил почти весь деревянный 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300">
                <a:latin typeface="HeliosExtLight" pitchFamily="82" charset="0"/>
              </a:rPr>
              <a:t>Красноярск.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300">
                <a:latin typeface="HeliosExtLight" pitchFamily="82" charset="0"/>
              </a:rPr>
              <a:t>Дерево по-прежнему оставалось дешевым строительным материалом.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2300">
                <a:latin typeface="HeliosExtLight" pitchFamily="82" charset="0"/>
              </a:rPr>
              <a:t>Люди, у кого была такая возможность, начали            строительство из камня.</a:t>
            </a:r>
          </a:p>
        </p:txBody>
      </p:sp>
      <p:sp>
        <p:nvSpPr>
          <p:cNvPr id="7173" name="Заголовок 1"/>
          <p:cNvSpPr txBox="1">
            <a:spLocks/>
          </p:cNvSpPr>
          <p:nvPr/>
        </p:nvSpPr>
        <p:spPr bwMode="auto">
          <a:xfrm>
            <a:off x="4208463" y="8159750"/>
            <a:ext cx="70104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r>
              <a:rPr lang="ru-RU" sz="2300">
                <a:latin typeface="HeliosExtLight" pitchFamily="82" charset="0"/>
              </a:rPr>
              <a:t>Вид вдоль ул. Воскресенской (пр. Мира)</a:t>
            </a:r>
          </a:p>
        </p:txBody>
      </p:sp>
      <p:sp>
        <p:nvSpPr>
          <p:cNvPr id="7174" name="Заголовок 1"/>
          <p:cNvSpPr>
            <a:spLocks noGrp="1"/>
          </p:cNvSpPr>
          <p:nvPr>
            <p:ph type="title"/>
          </p:nvPr>
        </p:nvSpPr>
        <p:spPr>
          <a:xfrm>
            <a:off x="755650" y="649288"/>
            <a:ext cx="13611225" cy="1782762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HeliosExtLight" pitchFamily="82" charset="0"/>
              </a:rPr>
              <a:t>Улицы г.Красноярска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8195" name="Содержимое 3" descr="Веранда в городском саду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380" r="8328"/>
          <a:stretch>
            <a:fillRect/>
          </a:stretch>
        </p:blipFill>
        <p:spPr>
          <a:xfrm>
            <a:off x="576263" y="1816100"/>
            <a:ext cx="8432800" cy="7950200"/>
          </a:xfrm>
        </p:spPr>
      </p:pic>
      <p:sp>
        <p:nvSpPr>
          <p:cNvPr id="8196" name="Заголовок 1"/>
          <p:cNvSpPr txBox="1">
            <a:spLocks/>
          </p:cNvSpPr>
          <p:nvPr/>
        </p:nvSpPr>
        <p:spPr bwMode="auto">
          <a:xfrm>
            <a:off x="755650" y="687388"/>
            <a:ext cx="13611225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pPr algn="ctr"/>
            <a:r>
              <a:rPr lang="ru-RU" sz="3200">
                <a:latin typeface="HeliosExtLight" pitchFamily="82" charset="0"/>
              </a:rPr>
              <a:t>Городской сад</a:t>
            </a:r>
          </a:p>
        </p:txBody>
      </p:sp>
      <p:pic>
        <p:nvPicPr>
          <p:cNvPr id="8197" name="Объект 6"/>
          <p:cNvPicPr>
            <a:picLocks noGrp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0063" y="1892300"/>
            <a:ext cx="5148262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9219" name="Содержимое 3" descr="3vNE5G9Xs-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5663" y="5672138"/>
            <a:ext cx="6578600" cy="4565650"/>
          </a:xfrm>
        </p:spPr>
      </p:pic>
      <p:sp>
        <p:nvSpPr>
          <p:cNvPr id="9220" name="Текст 2"/>
          <p:cNvSpPr>
            <a:spLocks noGrp="1"/>
          </p:cNvSpPr>
          <p:nvPr>
            <p:ph type="body" sz="half" idx="2"/>
          </p:nvPr>
        </p:nvSpPr>
        <p:spPr>
          <a:xfrm>
            <a:off x="1277938" y="2068513"/>
            <a:ext cx="12374562" cy="1220787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ru-RU" sz="2000" smtClean="0">
                <a:latin typeface="HeliosExtLight" pitchFamily="82" charset="0"/>
              </a:rPr>
              <a:t>Не все памятники архитектуры возможно восстановить на своем историческом месте.  Эти утраченные примеры деревянного зодчества, на наш взгляд, могут появиться на других улицах нашего города, формируя новые общественные пространства.</a:t>
            </a:r>
          </a:p>
        </p:txBody>
      </p:sp>
      <p:pic>
        <p:nvPicPr>
          <p:cNvPr id="9221" name="Содержимое 3" descr="Жилой дом 1910-19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488" y="5803900"/>
            <a:ext cx="6494462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Заголовок 1"/>
          <p:cNvSpPr txBox="1">
            <a:spLocks/>
          </p:cNvSpPr>
          <p:nvPr/>
        </p:nvSpPr>
        <p:spPr bwMode="auto">
          <a:xfrm>
            <a:off x="-668338" y="850900"/>
            <a:ext cx="1622583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pPr algn="ctr"/>
            <a:r>
              <a:rPr lang="ru-RU" sz="3200" b="1">
                <a:solidFill>
                  <a:schemeClr val="accent2"/>
                </a:solidFill>
                <a:latin typeface="HeliosExtLight" pitchFamily="82" charset="0"/>
              </a:rPr>
              <a:t>Несохранившиеся объекты деревянного зодчества.</a:t>
            </a:r>
          </a:p>
        </p:txBody>
      </p:sp>
      <p:sp>
        <p:nvSpPr>
          <p:cNvPr id="7" name="Текст 2"/>
          <p:cNvSpPr txBox="1">
            <a:spLocks/>
          </p:cNvSpPr>
          <p:nvPr/>
        </p:nvSpPr>
        <p:spPr bwMode="auto">
          <a:xfrm>
            <a:off x="7308850" y="4406900"/>
            <a:ext cx="6934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7513" tIns="73756" rIns="147513" bIns="73756"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7564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75128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12693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50257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87821" indent="0" algn="l" defTabSz="1475128" rtl="0" latinLnBrk="0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25385" indent="0" algn="l" defTabSz="1475128" rtl="0" latinLnBrk="0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62949" indent="0" algn="l" defTabSz="1475128" rtl="0" latinLnBrk="0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00513" indent="0" algn="l" defTabSz="1475128" rtl="0" latinLnBrk="0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HeliosExtLight" pitchFamily="82" charset="0"/>
              </a:rPr>
              <a:t>Жилой дом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HeliosExtLight" pitchFamily="82" charset="0"/>
              </a:rPr>
              <a:t>    </a:t>
            </a:r>
            <a:r>
              <a:rPr lang="ru-RU" sz="1600" dirty="0" smtClean="0">
                <a:latin typeface="HeliosExtLight" pitchFamily="82" charset="0"/>
              </a:rPr>
              <a:t>Дата снимка не известна (1910-1911г.) </a:t>
            </a:r>
            <a:r>
              <a:rPr lang="ru-RU" sz="1600" dirty="0" err="1" smtClean="0">
                <a:latin typeface="HeliosExtLight" pitchFamily="82" charset="0"/>
              </a:rPr>
              <a:t>Арх.Соколовский</a:t>
            </a:r>
            <a:endParaRPr lang="ru-RU" sz="1600" dirty="0" smtClean="0">
              <a:latin typeface="HeliosExtLight" pitchFamily="8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 smtClean="0">
              <a:latin typeface="HeliosExtLight" pitchFamily="8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latin typeface="HeliosExtLight" pitchFamily="82" charset="0"/>
            </a:endParaRPr>
          </a:p>
        </p:txBody>
      </p:sp>
      <p:sp>
        <p:nvSpPr>
          <p:cNvPr id="9224" name="Текст 2"/>
          <p:cNvSpPr txBox="1">
            <a:spLocks/>
          </p:cNvSpPr>
          <p:nvPr/>
        </p:nvSpPr>
        <p:spPr bwMode="auto">
          <a:xfrm>
            <a:off x="760413" y="4411663"/>
            <a:ext cx="604996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/>
          <a:lstStyle/>
          <a:p>
            <a:pPr marL="460375" indent="-460375">
              <a:spcBef>
                <a:spcPct val="20000"/>
              </a:spcBef>
              <a:buFont typeface="Arial" charset="0"/>
              <a:buChar char="•"/>
            </a:pPr>
            <a:r>
              <a:rPr lang="ru-RU" sz="2300">
                <a:latin typeface="HeliosExtLight" pitchFamily="82" charset="0"/>
              </a:rPr>
              <a:t>Жилой дом по Театральному переулку</a:t>
            </a:r>
            <a:br>
              <a:rPr lang="ru-RU" sz="2300">
                <a:latin typeface="HeliosExtLight" pitchFamily="82" charset="0"/>
              </a:rPr>
            </a:br>
            <a:r>
              <a:rPr lang="ru-RU" sz="1600">
                <a:latin typeface="HeliosExtLight" pitchFamily="82" charset="0"/>
              </a:rPr>
              <a:t>Дата снимка 1906 г.  Арх.Соколовский</a:t>
            </a:r>
          </a:p>
        </p:txBody>
      </p:sp>
      <p:sp>
        <p:nvSpPr>
          <p:cNvPr id="9" name="Овал 8"/>
          <p:cNvSpPr/>
          <p:nvPr/>
        </p:nvSpPr>
        <p:spPr>
          <a:xfrm>
            <a:off x="827088" y="4562475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385050" y="45593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15122525" cy="1069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0243" name="Содержимое 3" descr="Жилой дом купца Цукермана Дата1911 г.jpg"/>
          <p:cNvPicPr>
            <a:picLocks noChangeAspect="1"/>
          </p:cNvPicPr>
          <p:nvPr/>
        </p:nvPicPr>
        <p:blipFill>
          <a:blip r:embed="rId2" cstate="print"/>
          <a:srcRect l="8885" t="9299" r="6599" b="11942"/>
          <a:stretch>
            <a:fillRect/>
          </a:stretch>
        </p:blipFill>
        <p:spPr bwMode="auto">
          <a:xfrm>
            <a:off x="7604125" y="5924550"/>
            <a:ext cx="62055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558088" y="4432300"/>
            <a:ext cx="6175375" cy="1144588"/>
          </a:xfrm>
        </p:spPr>
        <p:txBody>
          <a:bodyPr rtlCol="0">
            <a:normAutofit/>
          </a:bodyPr>
          <a:lstStyle/>
          <a:p>
            <a:pPr marL="460978" indent="-46097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latin typeface="HeliosExtLight" pitchFamily="82" charset="0"/>
              </a:rPr>
              <a:t>Дом Цукермана, </a:t>
            </a:r>
            <a:r>
              <a:rPr lang="ru-RU" dirty="0">
                <a:latin typeface="HeliosExtLight" pitchFamily="82" charset="0"/>
              </a:rPr>
              <a:t>Ул. Ленина, 66</a:t>
            </a:r>
            <a:endParaRPr lang="ru-RU" dirty="0" smtClean="0">
              <a:latin typeface="HeliosExtLight" pitchFamily="82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HeliosExtLight" pitchFamily="82" charset="0"/>
              </a:rPr>
              <a:t>     </a:t>
            </a:r>
            <a:r>
              <a:rPr lang="ru-RU" sz="1600" dirty="0" smtClean="0">
                <a:latin typeface="HeliosExtLight" pitchFamily="82" charset="0"/>
              </a:rPr>
              <a:t>Дата </a:t>
            </a:r>
            <a:r>
              <a:rPr lang="ru-RU" sz="1600" dirty="0">
                <a:latin typeface="HeliosExtLight" pitchFamily="82" charset="0"/>
              </a:rPr>
              <a:t>снимка 1911 г. </a:t>
            </a:r>
            <a:r>
              <a:rPr lang="ru-RU" sz="1600" dirty="0" err="1" smtClean="0">
                <a:latin typeface="HeliosExtLight" pitchFamily="82" charset="0"/>
              </a:rPr>
              <a:t>Арх.Соколовский</a:t>
            </a:r>
            <a:endParaRPr lang="ru-RU" sz="1600" dirty="0">
              <a:latin typeface="HeliosExtLight" pitchFamily="82" charset="0"/>
            </a:endParaRPr>
          </a:p>
        </p:txBody>
      </p:sp>
      <p:sp>
        <p:nvSpPr>
          <p:cNvPr id="10245" name="Заголовок 1"/>
          <p:cNvSpPr txBox="1">
            <a:spLocks/>
          </p:cNvSpPr>
          <p:nvPr/>
        </p:nvSpPr>
        <p:spPr bwMode="auto">
          <a:xfrm>
            <a:off x="755650" y="1073150"/>
            <a:ext cx="136112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7513" tIns="73756" rIns="147513" bIns="73756" anchor="ctr"/>
          <a:lstStyle/>
          <a:p>
            <a:pPr algn="ctr"/>
            <a:r>
              <a:rPr lang="ru-RU" sz="3200">
                <a:latin typeface="HeliosExtLight" pitchFamily="82" charset="0"/>
              </a:rPr>
              <a:t>Сохранившиеся объекты деревянного зодчества.</a:t>
            </a:r>
          </a:p>
        </p:txBody>
      </p:sp>
      <p:grpSp>
        <p:nvGrpSpPr>
          <p:cNvPr id="10246" name="Группа 1"/>
          <p:cNvGrpSpPr>
            <a:grpSpLocks/>
          </p:cNvGrpSpPr>
          <p:nvPr/>
        </p:nvGrpSpPr>
        <p:grpSpPr bwMode="auto">
          <a:xfrm>
            <a:off x="1084263" y="4419600"/>
            <a:ext cx="6324600" cy="5532438"/>
            <a:chOff x="7591424" y="4304073"/>
            <a:chExt cx="6324680" cy="5532130"/>
          </a:xfrm>
        </p:grpSpPr>
        <p:pic>
          <p:nvPicPr>
            <p:cNvPr id="10249" name="Объект 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91424" y="5803900"/>
              <a:ext cx="6324680" cy="4032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0" name="Текст 2"/>
            <p:cNvSpPr txBox="1">
              <a:spLocks/>
            </p:cNvSpPr>
            <p:nvPr/>
          </p:nvSpPr>
          <p:spPr bwMode="auto">
            <a:xfrm>
              <a:off x="7591424" y="4304073"/>
              <a:ext cx="6175031" cy="1182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47513" tIns="73756" rIns="147513" bIns="73756"/>
            <a:lstStyle/>
            <a:p>
              <a:pPr marL="342900" indent="-342900">
                <a:spcBef>
                  <a:spcPct val="20000"/>
                </a:spcBef>
                <a:buFont typeface="Arial" charset="0"/>
                <a:buChar char="•"/>
              </a:pPr>
              <a:r>
                <a:rPr lang="ru-RU" sz="2300">
                  <a:latin typeface="HeliosExtLight" pitchFamily="82" charset="0"/>
                </a:rPr>
                <a:t>Жилой дом чиновника Фон Эзерского, </a:t>
              </a:r>
              <a:r>
                <a:rPr lang="ru-RU" sz="2400">
                  <a:latin typeface="HeliosExtLight" pitchFamily="82" charset="0"/>
                </a:rPr>
                <a:t>ул.К.Маркса, 24</a:t>
              </a:r>
            </a:p>
          </p:txBody>
        </p:sp>
      </p:grpSp>
      <p:sp>
        <p:nvSpPr>
          <p:cNvPr id="16" name="Овал 15"/>
          <p:cNvSpPr/>
          <p:nvPr/>
        </p:nvSpPr>
        <p:spPr>
          <a:xfrm>
            <a:off x="1160463" y="4562475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643813" y="4567238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DB8CC4468B38A42A579C378991AAC85" ma:contentTypeVersion="1" ma:contentTypeDescription="Создание документа." ma:contentTypeScope="" ma:versionID="2c7297b7761be2887d24a12696c039b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7823aa727540d6cf926e79e269075b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A59AC15-60A8-4CEC-AAF5-6604DB67620E}"/>
</file>

<file path=customXml/itemProps2.xml><?xml version="1.0" encoding="utf-8"?>
<ds:datastoreItem xmlns:ds="http://schemas.openxmlformats.org/officeDocument/2006/customXml" ds:itemID="{6725D66B-6F29-4D28-8F07-6A0622D332DD}"/>
</file>

<file path=customXml/itemProps3.xml><?xml version="1.0" encoding="utf-8"?>
<ds:datastoreItem xmlns:ds="http://schemas.openxmlformats.org/officeDocument/2006/customXml" ds:itemID="{BA96026C-B498-4876-9794-9B6B65E5B79B}"/>
</file>

<file path=docProps/app.xml><?xml version="1.0" encoding="utf-8"?>
<Properties xmlns="http://schemas.openxmlformats.org/officeDocument/2006/extended-properties" xmlns:vt="http://schemas.openxmlformats.org/officeDocument/2006/docPropsVTypes">
  <TotalTime>4393</TotalTime>
  <Words>391</Words>
  <Application>Microsoft Office PowerPoint</Application>
  <PresentationFormat>Произвольный</PresentationFormat>
  <Paragraphs>72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Возрождение исторического облика и утраченных культурных традиций.   Организация общественных пространств в центре города.</vt:lpstr>
      <vt:lpstr>Цель: спасти историко-архитектурное богатство города!</vt:lpstr>
      <vt:lpstr>Красноярск в XIX-начале XXвв.</vt:lpstr>
      <vt:lpstr>Улицы г.Красноярска</vt:lpstr>
      <vt:lpstr>Улицы г.Красноярска</vt:lpstr>
      <vt:lpstr>Улицы г.Красноярска</vt:lpstr>
      <vt:lpstr>Презентация PowerPoint</vt:lpstr>
      <vt:lpstr>Презентация PowerPoint</vt:lpstr>
      <vt:lpstr>Презентация PowerPoint</vt:lpstr>
      <vt:lpstr>Дом жилой Севастьянова.</vt:lpstr>
      <vt:lpstr>Презентация PowerPoint</vt:lpstr>
      <vt:lpstr>Народная консерватория начала XX века, основанная Ивановым-Радкевичем</vt:lpstr>
      <vt:lpstr>Дом мещанина О.Т.Колесникова</vt:lpstr>
      <vt:lpstr>Презентация PowerPoint</vt:lpstr>
      <vt:lpstr>Обратимся к примерам других сибирских городов: Иркутск Томск</vt:lpstr>
      <vt:lpstr>В Иркутске восстановлено большое количество  памятников деревянного зодчества XIX в.</vt:lpstr>
      <vt:lpstr>Усадьба В.П.Сукачева</vt:lpstr>
      <vt:lpstr>Усадьба В.П.Сукачева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Предложение </vt:lpstr>
      <vt:lpstr>План Губернского города Красноярска 1906 г Рассматриваемый участок.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Возрождение деревянного зодчества Красноярска. Организация пешеходной улицы и общественных пространств в центре города.</dc:title>
  <dc:creator>Аня</dc:creator>
  <cp:lastModifiedBy>kalashnikov</cp:lastModifiedBy>
  <cp:revision>93</cp:revision>
  <cp:lastPrinted>2014-02-25T14:27:31Z</cp:lastPrinted>
  <dcterms:created xsi:type="dcterms:W3CDTF">2014-02-20T14:18:35Z</dcterms:created>
  <dcterms:modified xsi:type="dcterms:W3CDTF">2014-03-25T08:01:47Z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0x0101009DB8CC4468B38A42A579C378991AAC85</vt:lpwstr>
  </property>
</Properties>
</file>