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72" r:id="rId2"/>
    <p:sldId id="256" r:id="rId3"/>
    <p:sldId id="258" r:id="rId4"/>
    <p:sldId id="264" r:id="rId5"/>
    <p:sldId id="267" r:id="rId6"/>
    <p:sldId id="260" r:id="rId7"/>
    <p:sldId id="261" r:id="rId8"/>
    <p:sldId id="265" r:id="rId9"/>
    <p:sldId id="262" r:id="rId10"/>
    <p:sldId id="269" r:id="rId11"/>
    <p:sldId id="271" r:id="rId12"/>
    <p:sldId id="270" r:id="rId13"/>
    <p:sldId id="273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6BC2-74AC-41DF-933A-D2FF286B9588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CFF7-49C9-467B-A770-2F400147C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227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CFF7-49C9-467B-A770-2F400147CC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CFF7-49C9-467B-A770-2F400147CCF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27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542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96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817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40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34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4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3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2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87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B0A2-C0FE-4C9A-9E6A-DD0395CC7D4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5BD8-85B7-4C99-8EA2-C6D53538E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571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0768"/>
            <a:ext cx="7772400" cy="1470025"/>
          </a:xfrm>
          <a:noFill/>
        </p:spPr>
        <p:txBody>
          <a:bodyPr anchor="ctr"/>
          <a:lstStyle/>
          <a:p>
            <a:pPr eaLnBrk="1" hangingPunct="1"/>
            <a:r>
              <a:rPr lang="ru-RU" alt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   ГРАЖДАН ПРЕДПЕНСИОННОГО   ВОЗРАСТА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84213" y="6021388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Москва, ноябрь 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2018 г.</a:t>
            </a:r>
          </a:p>
        </p:txBody>
      </p:sp>
      <p:pic>
        <p:nvPicPr>
          <p:cNvPr id="5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863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4419"/>
            <a:ext cx="1224136" cy="134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6411"/>
            <a:ext cx="1296144" cy="134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69" y="2704419"/>
            <a:ext cx="1200879" cy="134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6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3157952" y="3789040"/>
            <a:ext cx="3024336" cy="504056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1340768"/>
          </a:xfrm>
        </p:spPr>
        <p:txBody>
          <a:bodyPr>
            <a:noAutofit/>
          </a:bodyPr>
          <a:lstStyle/>
          <a:p>
            <a:pPr eaLnBrk="0" hangingPunct="0"/>
            <a:r>
              <a:rPr kumimoji="1" lang="ru-RU" sz="2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</a:t>
            </a:r>
            <a: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</a:t>
            </a:r>
            <a:r>
              <a:rPr kumimoji="1" lang="ru-RU" sz="19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ЧИСЛА  ГОССЛУЖАЩИХ</a:t>
            </a:r>
            <a: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(НАЛОГОВЫЙ КОДЕКС РФ)</a:t>
            </a:r>
            <a:endParaRPr kumimoji="1" lang="ru-RU" sz="1600" b="1" spc="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5112" y="1484784"/>
            <a:ext cx="7910015" cy="936104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01.01.2017  кодов:  3ГД,  3ГДС,  ЗМД,  ЗГТС, 3МС</a:t>
            </a: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3553995" y="2426396"/>
            <a:ext cx="2232248" cy="216024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9640" y="5733256"/>
            <a:ext cx="86409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3ГД – ЛИЦА, ЗАМЕЩАЮЩИЕ ГОСУДАРСТВЕННЫЕ ДОЛЖНОСТИ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ЗГДС – ЛИЦА, ЗАМЕЩАЮЩИЕ НА ПОСТОЯННОЙ ОСНОВЕ ГОСУДАРСТВЕННЫЕ ДОЛЖНОСТИ СУБЪЕКТОВ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3МД – ЛИЦА, ЗАМЕЩАЮЩИЕ НА ПОСТОЯННОЙ ОСНОВЕ МУНИЦИПАЛЬНЫЕ ДОЛЖНОСТИ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ЗГТС – ЛИЦА, ЗАМЕЩАЮЩИЕ ДОЛЖНОСТИ ГОСУДАРСТВЕННОЙ ГРАЖДАНСКОЙ СЛУЖБЫ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ЗМС – ЛИЦА, ЗАМЕЩАЮЩИЕ ДОЛЖНОСТИ МУНИЦИПАЛЬНОЙ СЛУЖБЫ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C:\Users\25076\Documents\документы\!СЕМЕНОВА\СЕМИНАРЫ\Семинар_Москва_ноябрь2018\!для презентаций\человечек_работодат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20134"/>
            <a:ext cx="1337282" cy="1781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771800" y="2636912"/>
            <a:ext cx="3672408" cy="1152128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«Старый» </a:t>
            </a:r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возраст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19672" y="4293096"/>
            <a:ext cx="5976664" cy="100811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                                                                         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(НАЛОГОВЫЙ КОДЕКС РФ)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45" y="7937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67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0667642"/>
              </p:ext>
            </p:extLst>
          </p:nvPr>
        </p:nvGraphicFramePr>
        <p:xfrm>
          <a:off x="107501" y="1556792"/>
          <a:ext cx="8928999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959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</a:tblGrid>
              <a:tr h="39440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МУЖЧИНЫ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ГОД РОЖДЕНИЯ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1961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 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1961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1962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1963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1963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1964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1965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1965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1966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ВОЗРАСТ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62,5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63,5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64,5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2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ГОД НАСТУПЛЕНИЯ ПРАВА ПО ЗАКОНОДАТЕЛЬСТВУ, ДЕЙСТВОВАВШЕМУ НА 31.12.2018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2023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2024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2026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2027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2028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2029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2030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036496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kumimoji="1" lang="ru-RU" sz="2800" b="1" spc="1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spc="1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</a:t>
            </a:r>
            <a:r>
              <a:rPr kumimoji="1" lang="ru-RU" sz="1900" b="1" spc="1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</a:t>
            </a:r>
            <a:br>
              <a:rPr kumimoji="1" lang="ru-RU" sz="1900" b="1" spc="1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(НАЛОГОВЫЙ КОДЕКС РФ)</a:t>
            </a:r>
            <a:endParaRPr kumimoji="1" lang="ru-RU" sz="1600" b="1" spc="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1665546"/>
              </p:ext>
            </p:extLst>
          </p:nvPr>
        </p:nvGraphicFramePr>
        <p:xfrm>
          <a:off x="111139" y="4005064"/>
          <a:ext cx="8928999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959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  <a:gridCol w="683560"/>
              </a:tblGrid>
              <a:tr h="43137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ЖЕНЩИНЫ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ГОД РОЖДЕНИЯ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1966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 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1966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1968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1968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1969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1970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1970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1971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ВОЗРАСТ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58,5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59,5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84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ГОД НАСТУПЛЕНИЯ ПРАВА ПО ЗАКОНОДАТЕЛЬСТВУ, ДЕЙСТВОВАВШЕМУ НА 31.12.2018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2023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2024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2026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2027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2028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2029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2030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I </a:t>
                      </a:r>
                      <a:r>
                        <a:rPr lang="ru-RU" sz="1400" b="1" u="none" strike="noStrike">
                          <a:effectLst/>
                        </a:rPr>
                        <a:t>ПОЛ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45" y="7937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040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ru-RU" sz="26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</a:t>
            </a:r>
            <a:r>
              <a:rPr kumimoji="1" lang="ru-RU" sz="2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ПРЕДПЕНСИОННОГО ВОЗРАСТА</a:t>
            </a:r>
            <a:r>
              <a:rPr kumimoji="1" lang="ru-RU" sz="24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                                                  </a:t>
            </a:r>
            <a:r>
              <a:rPr kumimoji="1" lang="ru-RU" sz="19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ПО ДОСРОЧНЫМ ОСНОВАНИЯМ</a:t>
            </a:r>
            <a:r>
              <a:rPr kumimoji="1" lang="ru-RU" sz="21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21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(НАЛОГОВЫЙ КОДЕКС РФ)</a:t>
            </a:r>
            <a:endParaRPr kumimoji="1" lang="ru-RU" sz="1800" b="1" spc="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504" y="2276873"/>
            <a:ext cx="2520280" cy="792087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15816" y="2284884"/>
            <a:ext cx="3816424" cy="784076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работники                 (ПО </a:t>
            </a:r>
            <a:r>
              <a:rPr lang="ru-RU" sz="20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76257" y="2248321"/>
            <a:ext cx="2088232" cy="204477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Медики, педагоги, творческие работники, летчики</a:t>
            </a:r>
          </a:p>
          <a:p>
            <a:pPr algn="ctr"/>
            <a:r>
              <a:rPr lang="ru-RU" sz="19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(ВЫСЛУГА ЛЕТ)</a:t>
            </a:r>
            <a:endParaRPr lang="ru-RU" sz="19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49745" y="2132856"/>
            <a:ext cx="598319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7504" y="3212976"/>
            <a:ext cx="6624736" cy="793919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1400" b="1" u="heavy" cap="all" dirty="0">
              <a:solidFill>
                <a:srgbClr val="C00000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1096364" y="3068960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15816" y="4221088"/>
            <a:ext cx="3816424" cy="62318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                      ПРОФЕССИИ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76257" y="4437113"/>
            <a:ext cx="2088232" cy="1152127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требуемого ЛЬГОТНОГО стажа</a:t>
            </a:r>
            <a:endParaRPr lang="ru-RU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7571620" y="4293097"/>
            <a:ext cx="69750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 вниз 50"/>
          <p:cNvSpPr/>
          <p:nvPr/>
        </p:nvSpPr>
        <p:spPr>
          <a:xfrm>
            <a:off x="6785992" y="5589241"/>
            <a:ext cx="2267744" cy="36003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4572000" y="3068960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1096364" y="4005064"/>
            <a:ext cx="595316" cy="19813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>
            <a:off x="4586407" y="4006895"/>
            <a:ext cx="595316" cy="21419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9" name="Стрелка вниз 58"/>
          <p:cNvSpPr/>
          <p:nvPr/>
        </p:nvSpPr>
        <p:spPr>
          <a:xfrm>
            <a:off x="170050" y="5589241"/>
            <a:ext cx="2448272" cy="36003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1109735" y="2140868"/>
            <a:ext cx="568573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>
            <a:off x="7635577" y="2140868"/>
            <a:ext cx="568573" cy="10745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7506" y="1340768"/>
            <a:ext cx="8856982" cy="792088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       </a:t>
            </a:r>
            <a:r>
              <a:rPr lang="ru-RU" sz="2000" b="1" u="sng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стаж     ИЛИ     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b="1" cap="all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47664" y="321297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«СТАРЫЙ»</a:t>
            </a:r>
            <a:endParaRPr lang="ru-RU" sz="28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ПЕНСИОННЫЙ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endParaRPr lang="ru-RU" sz="20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7504" y="5049648"/>
            <a:ext cx="6624736" cy="53959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ТРЕБУЕМЫЙ ЛЬГОТНЫЙ СТАЖ 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775175"/>
            <a:ext cx="91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7504" y="4221088"/>
            <a:ext cx="2520280" cy="62318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       РКС (МКС)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09735" y="4775175"/>
            <a:ext cx="91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>
            <a:off x="3645522" y="5589240"/>
            <a:ext cx="2448272" cy="36003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5" y="5949279"/>
            <a:ext cx="8856984" cy="75075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ПРЕДПЕНСИОННОГО   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b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(НАЛОГОВЫЙ </a:t>
            </a: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45" y="7937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831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535238"/>
            <a:ext cx="9144000" cy="1470025"/>
          </a:xfrm>
          <a:noFill/>
        </p:spPr>
        <p:txBody>
          <a:bodyPr anchor="ctr"/>
          <a:lstStyle/>
          <a:p>
            <a:pPr eaLnBrk="1" hangingPunct="1"/>
            <a:r>
              <a:rPr lang="ru-RU" altLang="ru-RU" sz="44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6388" name="Picture 7" descr="Transparent_Purple_Deco_Butterfly_PNG_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90" y="2043387"/>
            <a:ext cx="1066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83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2008"/>
            <a:ext cx="9036496" cy="1412776"/>
          </a:xfrm>
        </p:spPr>
        <p:txBody>
          <a:bodyPr>
            <a:noAutofit/>
          </a:bodyPr>
          <a:lstStyle/>
          <a:p>
            <a:pPr eaLnBrk="0" hangingPunct="0"/>
            <a:r>
              <a:rPr kumimoji="1" lang="ru-RU" sz="2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ПРЕДПЕНСИОННОГО </a:t>
            </a:r>
            <a:r>
              <a:rPr kumimoji="1" lang="ru-RU" sz="2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ВОЗРАСТА</a:t>
            </a:r>
            <a:r>
              <a:rPr kumimoji="1" lang="en-US" sz="2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</a:t>
            </a:r>
            <a:r>
              <a:rPr kumimoji="1" lang="ru-RU" sz="2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</a:t>
            </a:r>
            <a:r>
              <a:rPr kumimoji="1" lang="ru-RU" sz="19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ОБЩЕУСТАНОВЛЕННОГО ПЕНСИОННОГО ВОЗРАСТА</a:t>
            </a:r>
            <a:r>
              <a:rPr kumimoji="1" lang="ru-RU" sz="22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22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</a:t>
            </a:r>
            <a:r>
              <a:rPr kumimoji="1" lang="ru-RU" sz="16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«О ЗАНЯТОСТИ НАСЕЛЕНИЯ В РФ», ТРУДОВОЙ КОДЕКС РФ)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9752" y="2805591"/>
            <a:ext cx="4176464" cy="1105708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u="heavy" cap="all" dirty="0">
              <a:solidFill>
                <a:srgbClr val="C0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91524" y="2849564"/>
            <a:ext cx="3492644" cy="1292662"/>
            <a:chOff x="2677849" y="2470904"/>
            <a:chExt cx="3492644" cy="1292662"/>
          </a:xfrm>
        </p:grpSpPr>
        <p:pic>
          <p:nvPicPr>
            <p:cNvPr id="16" name="Picture 9" descr="RY_circle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419" y="2544080"/>
              <a:ext cx="921074" cy="9210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num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469" y="2763553"/>
              <a:ext cx="331992" cy="4821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677849" y="2470904"/>
              <a:ext cx="200216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«НОВЫЙ»</a:t>
              </a:r>
            </a:p>
            <a:p>
              <a:pPr algn="ctr"/>
              <a:r>
                <a:rPr lang="ru-RU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ПЕНСИОННЫЙ </a:t>
              </a:r>
            </a:p>
            <a:p>
              <a:pPr algn="ctr"/>
              <a:r>
                <a:rPr lang="ru-RU" sz="1400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</a:t>
              </a:r>
            </a:p>
            <a:p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58325" y="2979785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426683" y="4726519"/>
            <a:ext cx="6120680" cy="78882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ВОЗРАСТА </a:t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3499355" y="3911299"/>
            <a:ext cx="1857257" cy="788791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339752" y="5515344"/>
            <a:ext cx="806146" cy="220038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23520" y="5744413"/>
            <a:ext cx="2736304" cy="700563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ЗАНЯТОСТИ НАСЕЛЕНИЯ</a:t>
            </a:r>
            <a:r>
              <a:rPr lang="ru-RU" sz="16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74673" y="5744413"/>
            <a:ext cx="2736304" cy="700563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РФ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5788599" y="5515344"/>
            <a:ext cx="806146" cy="229069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757"/>
            <a:ext cx="1907704" cy="16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15616" y="1556792"/>
            <a:ext cx="7488832" cy="936104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</a:t>
            </a:r>
            <a:r>
              <a:rPr lang="ru-RU" sz="2000" b="1" u="sng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ЛЬГОТНОГО стажа И  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36" y="4260219"/>
            <a:ext cx="792088" cy="237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5940" y="4340904"/>
            <a:ext cx="108624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863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952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pPr eaLnBrk="0" hangingPunct="0"/>
            <a:r>
              <a:rPr kumimoji="1" lang="ru-RU" sz="2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ПРЕДПЕНСИОННОГО ВОЗРАСТА </a:t>
            </a:r>
            <a:r>
              <a:rPr kumimoji="1" lang="ru-RU" sz="2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</a:t>
            </a:r>
            <a:r>
              <a:rPr kumimoji="1" lang="ru-RU" sz="1900" b="1" spc="1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ОБЩЕУСТАНОВЛЕННОГО ПЕНСИОННОГО ВОЗРАСТА</a:t>
            </a:r>
            <a:r>
              <a:rPr kumimoji="1" lang="ru-RU" sz="2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</a:t>
            </a:r>
            <a:r>
              <a:rPr kumimoji="1" lang="ru-RU" sz="1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50986"/>
              </p:ext>
            </p:extLst>
          </p:nvPr>
        </p:nvGraphicFramePr>
        <p:xfrm>
          <a:off x="683567" y="1844824"/>
          <a:ext cx="8352929" cy="4827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559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</a:tblGrid>
              <a:tr h="45402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МУЖЧИНЫ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4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МУЖЧИН 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2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ОТНЕСЕННЫЙ К КАТЕГОРИИ ГРАЖДАН ПРЕДПЕНСИОННОГО ВОЗРАСТА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МУЖЧИН,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1959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6115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1663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33179905"/>
              </p:ext>
            </p:extLst>
          </p:nvPr>
        </p:nvGraphicFramePr>
        <p:xfrm>
          <a:off x="683568" y="1700808"/>
          <a:ext cx="8352928" cy="5047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558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</a:tblGrid>
              <a:tr h="43869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ЖЕНЩИН 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6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ОТНЕСЕННИЯ ЖЕНЩИН  К КАТЕГОРИИ ГРАЖДАН ПРЕДПЕНСИОННОГО ВОЗРАСТА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ЖЕНЩИН,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1973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ПРЕДПЕНСИОННОГО ВОЗРАСТА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ИСХОДЯ ИЗ ОБЩЕУСТАНОВЛЕННОГО ПЕНСИОННОГО ВОЗРАСТА</a:t>
            </a:r>
            <a:r>
              <a:rPr kumimoji="1" lang="ru-RU" sz="2800" b="1" i="0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</a:t>
            </a: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</a:t>
            </a:r>
            <a:r>
              <a:rPr kumimoji="1" lang="ru-RU" sz="1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  <a:endParaRPr kumimoji="1" lang="ru-RU" sz="1800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00808"/>
            <a:ext cx="64807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9040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2008"/>
            <a:ext cx="9036496" cy="1268760"/>
          </a:xfrm>
        </p:spPr>
        <p:txBody>
          <a:bodyPr>
            <a:noAutofit/>
          </a:bodyPr>
          <a:lstStyle/>
          <a:p>
            <a:pPr eaLnBrk="0" hangingPunct="0"/>
            <a:r>
              <a:rPr kumimoji="1" lang="ru-RU" sz="2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</a:t>
            </a:r>
            <a: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</a:t>
            </a:r>
            <a:r>
              <a:rPr kumimoji="1" lang="ru-RU" sz="19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ЧИСЛА  ГОССЛУЖАЩИХ</a:t>
            </a:r>
            <a: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</a:t>
            </a:r>
            <a:r>
              <a:rPr kumimoji="1" lang="ru-RU" sz="16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«О ЗАНЯТОСТИ НАСЕЛЕНИЯ В РФ», ТРУДОВОЙ КОДЕКС РФ)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5112" y="1484784"/>
            <a:ext cx="7910015" cy="936104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01.01.2017  кодов:  3ГД,  3ГДС,  ЗМД,  ЗГТС, 3МС</a:t>
            </a: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81888" y="2492896"/>
            <a:ext cx="4176464" cy="1152128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u="heavy" cap="all" dirty="0">
              <a:solidFill>
                <a:srgbClr val="C0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95625" y="2440726"/>
            <a:ext cx="3492644" cy="1508105"/>
            <a:chOff x="2677849" y="2470904"/>
            <a:chExt cx="3492644" cy="1508105"/>
          </a:xfrm>
        </p:grpSpPr>
        <p:pic>
          <p:nvPicPr>
            <p:cNvPr id="16" name="Picture 9" descr="RY_circle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419" y="2544080"/>
              <a:ext cx="921074" cy="9210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num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469" y="2763553"/>
              <a:ext cx="331992" cy="4821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677849" y="2470904"/>
              <a:ext cx="200216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«НОВЫЙ»</a:t>
              </a:r>
            </a:p>
            <a:p>
              <a:pPr algn="ctr"/>
              <a:r>
                <a:rPr lang="ru-RU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cap="all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ПЕНСИОННЫЙ </a:t>
              </a:r>
            </a:p>
            <a:p>
              <a:pPr algn="ctr"/>
              <a:r>
                <a:rPr lang="ru-RU" sz="1400" b="1" cap="all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 для госслужащих</a:t>
              </a:r>
              <a:endParaRPr lang="ru-RU" sz="1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58325" y="2979785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609778" y="4149079"/>
            <a:ext cx="6120680" cy="78882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ВОЗРАСТА </a:t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3741490" y="3645024"/>
            <a:ext cx="1857257" cy="504055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574857" y="4937904"/>
            <a:ext cx="806146" cy="21840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94154" y="5156307"/>
            <a:ext cx="2736304" cy="591562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ЗАНЯТОСТИ НАСЕЛЕНИЯ</a:t>
            </a:r>
            <a:r>
              <a:rPr lang="ru-RU" sz="16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09778" y="5152206"/>
            <a:ext cx="2736304" cy="595663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РФ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5959233" y="4937905"/>
            <a:ext cx="806146" cy="21840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9640" y="5733256"/>
            <a:ext cx="86409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3ГД – ЛИЦА, ЗАМЕЩАЮЩИЕ ГОСУДАРСТВЕННЫЕ ДОЛЖНОСТИ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ЗГДС – ЛИЦА, ЗАМЕЩАЮЩИЕ НА ПОСТОЯННОЙ ОСНОВЕ ГОСУДАРСТВЕННЫЕ ДОЛЖНОСТИ СУБЪЕКТОВ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3МД – ЛИЦА, ЗАМЕЩАЮЩИЕ НА ПОСТОЯННОЙ ОСНОВЕ МУНИЦИПАЛЬНЫЕ ДОЛЖНОСТИ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ЗГТС – ЛИЦА, ЗАМЕЩАЮЩИЕ ДОЛЖНОСТИ ГОСУДАРСТВЕННОЙ ГРАЖДАНСКОЙ СЛУЖБЫ РФ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ЗМС – ЛИЦА, ЗАМЕЩАЮЩИЕ ДОЛЖНОСТИ МУНИЦИПАЛЬНОЙ СЛУЖБЫ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C:\Users\25076\Documents\документы\!СЕМЕНОВА\СЕМИНАРЫ\Семинар_Москва_ноябрь2018\!для презентаций\человечек_работодат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49" y="3952182"/>
            <a:ext cx="1337282" cy="1781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4167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5203736"/>
              </p:ext>
            </p:extLst>
          </p:nvPr>
        </p:nvGraphicFramePr>
        <p:xfrm>
          <a:off x="323528" y="1628799"/>
          <a:ext cx="8640962" cy="4873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5062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  <a:gridCol w="625590"/>
              </a:tblGrid>
              <a:tr h="48632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ЖЕНЩИНЫ - ГОССЛУЖАЩИЕ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2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ЖЕНЩИН - ГОССЛУЖАЩИХ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00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ОТНЕСЕННИЯ ЖЕНЩИН  К КАТЕГОРИИ ГРАЖДАН ПРЕДПЕНСИОННОГО ВОЗРАСТА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ЖЕНЩИН,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6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br>
                        <a:rPr lang="en-US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144016"/>
            <a:ext cx="9144000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  <a:endParaRPr kumimoji="1" lang="ru-RU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5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2154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8363561"/>
              </p:ext>
            </p:extLst>
          </p:nvPr>
        </p:nvGraphicFramePr>
        <p:xfrm>
          <a:off x="251519" y="1556788"/>
          <a:ext cx="8712969" cy="51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4938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3"/>
                <a:gridCol w="630804"/>
              </a:tblGrid>
              <a:tr h="46208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МУЖЧИНЫ - ГОССЛУЖАЩИЕ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ОБЩЕУСТАНОВЛЕННЫЙ "НОВЫЙ" ПЕНСИОННЫЙ ВОЗРАСТ ДЛЯ МУЖЧИН - ГОССЛУЖАЩИХ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ВОЗРАСТ, ОТНЕСЕННЫЙ К КАТЕГОРИИ ГРАЖДАН ПРЕДПЕНСИОННОГО ВОЗРАСТА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РОЖДЕНИЯ МУЖЧИН, КОТОРЫЕ ОТНОСЯТСЯ К КАТЕГОРИИ ГРАЖДАН ПРЕДПЕНСИОННОГО ВОЗРАСТА ИСХОДЯ ИЗ ОБЩЕУСТАНОВЛЕННОГО "НОВОГО" ПЕНСИОННОГО ВОЗРАСТА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b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10" marR="9310" marT="931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 ГРАЖДАН ПРЕДПЕНСИОННОГО ВОЗРАСТА </a:t>
            </a:r>
            <a:r>
              <a:rPr kumimoji="1" lang="ru-RU" sz="26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</a:t>
            </a:r>
            <a:r>
              <a:rPr kumimoji="1" lang="ru-RU" sz="1900" b="1" i="0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ИЗ  ЧИСЛА  ГОССЛУЖАЩИХ</a:t>
            </a:r>
            <a: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19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(ЗАКОН «О ЗАНЯТОСТИ НАСЕЛЕНИЯ В РФ», ТРУДОВОЙ КОДЕКС РФ)</a:t>
            </a:r>
            <a:endParaRPr kumimoji="1" lang="ru-RU" b="1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5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3291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ru-RU" sz="26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ОПРЕДЕЛЕНИЕ ГРАЖДАН </a:t>
            </a:r>
            <a:r>
              <a:rPr kumimoji="1" lang="ru-RU" sz="2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ПРЕДПЕНСИОННОГО ВОЗРАСТА</a:t>
            </a:r>
            <a:r>
              <a:rPr kumimoji="1" lang="ru-RU" sz="24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                                                                            </a:t>
            </a:r>
            <a:r>
              <a:rPr kumimoji="1" lang="ru-RU" sz="19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ПО ДОСРОЧНЫМ ОСНОВАНИЯМ</a:t>
            </a:r>
            <a:r>
              <a:rPr kumimoji="1" lang="ru-RU" sz="21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/>
            </a:r>
            <a:br>
              <a:rPr kumimoji="1" lang="ru-RU" sz="21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</a:br>
            <a:r>
              <a:rPr kumimoji="1" lang="ru-RU" sz="1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</a:t>
            </a:r>
            <a:r>
              <a:rPr kumimoji="1" lang="ru-RU" sz="18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«О ЗАНЯТОСТИ НАСЕЛЕНИЯ В РФ», ТРУДОВОЙ КОДЕКС </a:t>
            </a:r>
            <a:r>
              <a:rPr kumimoji="1" lang="ru-RU" sz="18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РФ</a:t>
            </a:r>
            <a:endParaRPr kumimoji="1" lang="ru-RU" sz="1800" b="1" spc="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03848" y="2293341"/>
            <a:ext cx="1091306" cy="847627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5976" y="2284884"/>
            <a:ext cx="1728192" cy="856084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работники          (ПО </a:t>
            </a:r>
            <a:r>
              <a:rPr lang="ru-RU" sz="1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160" y="2302687"/>
            <a:ext cx="1431941" cy="85608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              3-5 ДЕТЕЙ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27430" y="2285662"/>
            <a:ext cx="1252882" cy="85608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2320" y="2270938"/>
            <a:ext cx="1656184" cy="1923438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Медики, педагоги, творческие работники, летчики</a:t>
            </a:r>
          </a:p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(ВЫСЛУГА ЛЕТ)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469625" y="2109086"/>
            <a:ext cx="598319" cy="167787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7505" y="3283153"/>
            <a:ext cx="7287832" cy="756633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1400" b="1" u="heavy" cap="all" dirty="0">
              <a:solidFill>
                <a:srgbClr val="C00000"/>
              </a:solidFill>
            </a:endParaRPr>
          </a:p>
        </p:txBody>
      </p:sp>
      <p:pic>
        <p:nvPicPr>
          <p:cNvPr id="31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00" y="3320436"/>
            <a:ext cx="719351" cy="719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num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52" y="3406151"/>
            <a:ext cx="304667" cy="442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101044" y="366146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3471126" y="3146104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355976" y="4863064"/>
            <a:ext cx="3024336" cy="46950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ПРОФЕССИИ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5772" y="4269873"/>
            <a:ext cx="1412112" cy="1459867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        3 - 5 детей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524328" y="4389994"/>
            <a:ext cx="1584176" cy="134326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требуемого ЛЬГОТНОГО стажа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7978950" y="4221088"/>
            <a:ext cx="697506" cy="16890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 вниз 50"/>
          <p:cNvSpPr/>
          <p:nvPr/>
        </p:nvSpPr>
        <p:spPr>
          <a:xfrm>
            <a:off x="7395337" y="5733256"/>
            <a:ext cx="1831298" cy="29328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2045839" y="3136459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520300" y="4077073"/>
            <a:ext cx="595316" cy="21602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>
            <a:off x="3469625" y="4032812"/>
            <a:ext cx="595316" cy="83025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9" name="Стрелка вниз 58"/>
          <p:cNvSpPr/>
          <p:nvPr/>
        </p:nvSpPr>
        <p:spPr>
          <a:xfrm>
            <a:off x="-108520" y="5733256"/>
            <a:ext cx="1872208" cy="29328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2059211" y="2141646"/>
            <a:ext cx="568573" cy="172494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64" name="Стрелка вниз 63"/>
          <p:cNvSpPr/>
          <p:nvPr/>
        </p:nvSpPr>
        <p:spPr>
          <a:xfrm>
            <a:off x="6523707" y="2132856"/>
            <a:ext cx="568573" cy="152028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>
            <a:off x="7963867" y="2120847"/>
            <a:ext cx="568573" cy="17680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530685" y="1268760"/>
            <a:ext cx="7577817" cy="864096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       </a:t>
            </a:r>
            <a:r>
              <a:rPr lang="ru-RU" sz="2000" b="1" u="sng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стаж ИЛИ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</a:t>
            </a:r>
            <a:r>
              <a:rPr lang="ru-RU" b="1" cap="all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b="1" cap="all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82147" y="3289173"/>
            <a:ext cx="24912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«НОВЫЙ»</a:t>
            </a:r>
          </a:p>
          <a:p>
            <a:pPr algn="ctr"/>
            <a:r>
              <a:rPr lang="ru-RU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</a:t>
            </a:r>
            <a:r>
              <a:rPr lang="ru-RU" sz="1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endParaRPr lang="ru-RU" sz="14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7506" y="6026544"/>
            <a:ext cx="9036494" cy="823103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ПРЕДПЕНСИОННОГО    ВОЗРАСТА</a:t>
            </a:r>
          </a:p>
          <a:p>
            <a:pPr algn="ctr"/>
            <a:r>
              <a:rPr kumimoji="1" lang="ru-RU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ЗАКОН «О ЗАНЯТОСТИ НАСЕЛЕНИЯ В РФ», ТРУДОВОЙ КОДЕКС </a:t>
            </a:r>
            <a:r>
              <a:rPr kumimoji="1"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РФ</a:t>
            </a:r>
            <a:endParaRPr lang="ru-RU" sz="20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659723" y="5354980"/>
            <a:ext cx="5746738" cy="374760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ТРЕБУЕМЫЙ ЛЬГОТНЫЙ СТАЖ </a:t>
            </a:r>
            <a:endParaRPr lang="ru-RU" sz="16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194067"/>
            <a:ext cx="912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5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sz="1500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659723" y="4863064"/>
            <a:ext cx="2624245" cy="477196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РКС (МКС)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68237" y="5194067"/>
            <a:ext cx="912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5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rPr>
              <a:t>ИЛИ</a:t>
            </a:r>
            <a:endParaRPr lang="ru-RU" sz="1500" dirty="0"/>
          </a:p>
        </p:txBody>
      </p:sp>
      <p:sp>
        <p:nvSpPr>
          <p:cNvPr id="68" name="Стрелка вниз 67"/>
          <p:cNvSpPr/>
          <p:nvPr/>
        </p:nvSpPr>
        <p:spPr>
          <a:xfrm>
            <a:off x="4877249" y="2141646"/>
            <a:ext cx="598319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>
            <a:off x="2195736" y="5733256"/>
            <a:ext cx="4824535" cy="293288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Группа 61"/>
          <p:cNvGrpSpPr/>
          <p:nvPr/>
        </p:nvGrpSpPr>
        <p:grpSpPr>
          <a:xfrm>
            <a:off x="7740352" y="0"/>
            <a:ext cx="1403648" cy="973584"/>
            <a:chOff x="7740352" y="0"/>
            <a:chExt cx="1403648" cy="973584"/>
          </a:xfrm>
        </p:grpSpPr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107" y="0"/>
              <a:ext cx="684893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0"/>
              <a:ext cx="721618" cy="9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Скругленный прямоугольник 55"/>
          <p:cNvSpPr/>
          <p:nvPr/>
        </p:nvSpPr>
        <p:spPr>
          <a:xfrm>
            <a:off x="1585718" y="2294858"/>
            <a:ext cx="1493495" cy="811545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         2</a:t>
            </a:r>
            <a:r>
              <a:rPr lang="ru-RU" sz="1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05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</a:t>
            </a:r>
            <a:r>
              <a:rPr lang="ru-RU" sz="105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детей+РКС</a:t>
            </a:r>
            <a:r>
              <a:rPr lang="ru-RU" sz="105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ru-RU" sz="105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5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659723" y="4293096"/>
            <a:ext cx="1419490" cy="504056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2</a:t>
            </a:r>
            <a:r>
              <a:rPr lang="ru-RU" sz="9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000" b="1" cap="all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 детей </a:t>
            </a:r>
            <a:endParaRPr lang="ru-RU" sz="1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трелка вниз 60"/>
          <p:cNvSpPr/>
          <p:nvPr/>
        </p:nvSpPr>
        <p:spPr>
          <a:xfrm>
            <a:off x="2059211" y="4071472"/>
            <a:ext cx="595316" cy="221623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4922414" y="3145157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низ 71"/>
          <p:cNvSpPr/>
          <p:nvPr/>
        </p:nvSpPr>
        <p:spPr>
          <a:xfrm>
            <a:off x="6456213" y="3146104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3" name="Стрелка вниз 72"/>
          <p:cNvSpPr/>
          <p:nvPr/>
        </p:nvSpPr>
        <p:spPr>
          <a:xfrm>
            <a:off x="4922414" y="4043864"/>
            <a:ext cx="595316" cy="83025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4" name="Стрелка вниз 73"/>
          <p:cNvSpPr/>
          <p:nvPr/>
        </p:nvSpPr>
        <p:spPr>
          <a:xfrm>
            <a:off x="6510335" y="4043864"/>
            <a:ext cx="595316" cy="830252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5" name="Стрелка вниз 74"/>
          <p:cNvSpPr/>
          <p:nvPr/>
        </p:nvSpPr>
        <p:spPr>
          <a:xfrm>
            <a:off x="501597" y="3156249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76" name="Стрелка вниз 75"/>
          <p:cNvSpPr/>
          <p:nvPr/>
        </p:nvSpPr>
        <p:spPr>
          <a:xfrm>
            <a:off x="2059211" y="4802108"/>
            <a:ext cx="595316" cy="144016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831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8997076"/>
              </p:ext>
            </p:extLst>
          </p:nvPr>
        </p:nvGraphicFramePr>
        <p:xfrm>
          <a:off x="107504" y="4936580"/>
          <a:ext cx="8964480" cy="1876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8410"/>
                <a:gridCol w="756230"/>
                <a:gridCol w="756230"/>
                <a:gridCol w="756230"/>
                <a:gridCol w="756230"/>
                <a:gridCol w="756230"/>
                <a:gridCol w="756230"/>
                <a:gridCol w="756230"/>
                <a:gridCol w="756230"/>
                <a:gridCol w="756230"/>
              </a:tblGrid>
              <a:tr h="240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Г.Р.</a:t>
                      </a:r>
                      <a:r>
                        <a:rPr lang="ru-RU" sz="1800" b="1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МУЖЧИН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1959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4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Г.Р.</a:t>
                      </a:r>
                      <a:r>
                        <a:rPr lang="ru-RU" sz="1800" b="1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ЖЕНЩИН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1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 ОТНЕСЕНИЯ ГРАЖДАНИНА К КАТЕГОРИИ ГРАЖДАН ПРЕДПЕНСИОННОГО ВОЗРАСТА (НК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РФ)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Заголовок 2"/>
          <p:cNvSpPr txBox="1">
            <a:spLocks/>
          </p:cNvSpPr>
          <p:nvPr/>
        </p:nvSpPr>
        <p:spPr>
          <a:xfrm>
            <a:off x="0" y="-27384"/>
            <a:ext cx="9144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kumimoji="1" sz="1600" b="1" spc="1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itchFamily="18" charset="0"/>
              </a:defRPr>
            </a:lvl1pPr>
          </a:lstStyle>
          <a:p>
            <a:r>
              <a:rPr lang="ru-RU" sz="2800" dirty="0"/>
              <a:t>ОПРЕДЕЛЕНИЕ ГРАЖДАН </a:t>
            </a:r>
            <a:r>
              <a:rPr lang="ru-RU" sz="2800" dirty="0" smtClean="0"/>
              <a:t>     ПРЕДПЕНСИОННОГО ВОЗРАСТА                  </a:t>
            </a:r>
            <a:r>
              <a:rPr lang="ru-RU" sz="1900" dirty="0" smtClean="0">
                <a:solidFill>
                  <a:srgbClr val="C0504D">
                    <a:lumMod val="50000"/>
                  </a:srgbClr>
                </a:solidFill>
              </a:rPr>
              <a:t>ИСХОДЯ ИЗ ОБЩЕУСТАНОВЛЕННОГО ПЕНСИОННОГО ВОЗРАСТА</a:t>
            </a: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900" dirty="0" smtClean="0"/>
              <a:t>(НАЛОГОВЫЙ КОДЕКС РФ)</a:t>
            </a:r>
            <a:endParaRPr lang="ru-RU" sz="19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2564904"/>
            <a:ext cx="3672408" cy="792088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«Старый» </a:t>
            </a:r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возраст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095836" y="3356992"/>
            <a:ext cx="3024336" cy="438282"/>
          </a:xfrm>
          <a:prstGeom prst="downArrow">
            <a:avLst/>
          </a:prstGeom>
          <a:solidFill>
            <a:schemeClr val="accent2">
              <a:lumMod val="75000"/>
              <a:alpha val="78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9672" y="3795274"/>
            <a:ext cx="5976664" cy="1008112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 </a:t>
            </a:r>
            <a:r>
              <a:rPr lang="ru-RU" sz="24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                                                                          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(НАЛОГОВЫЙ КОДЕКС РФ) </a:t>
            </a:r>
            <a: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all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04931" y="2348880"/>
            <a:ext cx="806146" cy="205901"/>
          </a:xfrm>
          <a:prstGeom prst="downArrow">
            <a:avLst/>
          </a:prstGeom>
          <a:solidFill>
            <a:schemeClr val="accent1">
              <a:lumMod val="75000"/>
              <a:alpha val="70000"/>
            </a:schemeClr>
          </a:solidFill>
          <a:ln>
            <a:solidFill>
              <a:schemeClr val="accent1">
                <a:lumMod val="75000"/>
                <a:alpha val="70000"/>
              </a:schemeClr>
            </a:solidFill>
          </a:ln>
          <a:scene3d>
            <a:camera prst="orthographicFront"/>
            <a:lightRig rig="threePt" dir="t"/>
          </a:scene3d>
          <a:sp3d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556792"/>
            <a:ext cx="8712968" cy="792088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ИЛС  ЗЛ                                                               </a:t>
            </a:r>
            <a:r>
              <a:rPr lang="ru-RU" sz="2000" b="1" u="sng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000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ЛЬГОТНОГО  стажа    ИЛИ   </a:t>
            </a:r>
            <a:r>
              <a:rPr lang="ru-RU" b="1" cap="all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</a:t>
            </a:r>
            <a:r>
              <a:rPr lang="ru-RU" b="1" cap="all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cap="all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</a:p>
        </p:txBody>
      </p:sp>
      <p:pic>
        <p:nvPicPr>
          <p:cNvPr id="16" name="Picture 2" descr="C:\Users\25076\Documents\документы\!СЕМЕНОВА\СЕМИНАРЫ\Семинар_Москва_ноябрь2018\!для презентаций\p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333" y1="64811" x2="33333" y2="64811"/>
                        <a14:foregroundMark x1="36986" y1="77728" x2="36986" y2="77728"/>
                        <a14:foregroundMark x1="85616" y1="71938" x2="85616" y2="71938"/>
                        <a14:foregroundMark x1="70091" y1="87305" x2="70091" y2="87305"/>
                        <a14:foregroundMark x1="54110" y1="70156" x2="52283" y2="71938"/>
                        <a14:foregroundMark x1="66667" y1="92873" x2="66667" y2="92873"/>
                        <a14:foregroundMark x1="93836" y1="65479" x2="93836" y2="65479"/>
                        <a14:foregroundMark x1="96119" y1="68374" x2="96119" y2="68374"/>
                        <a14:foregroundMark x1="16210" y1="66815" x2="16210" y2="6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29"/>
            <a:ext cx="772131" cy="7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gorod.info/upload/raznoe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medgorod.info/upload/raznoe/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47" y="7937"/>
            <a:ext cx="865655" cy="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10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6634A7975D5E34A83AFB31ED49E5744" ma:contentTypeVersion="1" ma:contentTypeDescription="Создание документа." ma:contentTypeScope="" ma:versionID="1078bd1ef1d572c7dca390f764ed046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2402044d00666072b1aaa621031ea5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4D1BA0-900F-4650-86CD-4610C9DEACDB}"/>
</file>

<file path=customXml/itemProps2.xml><?xml version="1.0" encoding="utf-8"?>
<ds:datastoreItem xmlns:ds="http://schemas.openxmlformats.org/officeDocument/2006/customXml" ds:itemID="{E559158F-C52A-4EB7-BD07-73AEEADCAD76}"/>
</file>

<file path=customXml/itemProps3.xml><?xml version="1.0" encoding="utf-8"?>
<ds:datastoreItem xmlns:ds="http://schemas.openxmlformats.org/officeDocument/2006/customXml" ds:itemID="{6FA84E0B-17B9-4471-A055-B2D081692B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1013</Words>
  <Application>Microsoft Office PowerPoint</Application>
  <PresentationFormat>Экран (4:3)</PresentationFormat>
  <Paragraphs>694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ОПРЕДЕЛЕНИЕ    ГРАЖДАН ПРЕДПЕНСИОННОГО   ВОЗРАСТА</vt:lpstr>
      <vt:lpstr>ОПРЕДЕЛЕНИЕ ГРАЖДАН ПРЕДПЕНСИОННОГО ВОЗРАСТА                 ИСХОДЯ ИЗ ОБЩЕУСТАНОВЛЕННОГО ПЕНСИОННОГО ВОЗРАСТА (ЗАКОН «О ЗАНЯТОСТИ НАСЕЛЕНИЯ В РФ», ТРУДОВОЙ КОДЕКС РФ)</vt:lpstr>
      <vt:lpstr>ОПРЕДЕЛЕНИЕ ГРАЖДАН ПРЕДПЕНСИОННОГО ВОЗРАСТА                  ИСХОДЯ ИЗ ОБЩЕУСТАНОВЛЕННОГО ПЕНСИОННОГО ВОЗРАСТА                         (ЗАКОН «О ЗАНЯТОСТИ НАСЕЛЕНИЯ В РФ», ТРУДОВОЙ КОДЕКС РФ)</vt:lpstr>
      <vt:lpstr>Слайд 4</vt:lpstr>
      <vt:lpstr>ОПРЕДЕЛЕНИЕ  ГРАЖДАН ПРЕДПЕНСИОННОГО ВОЗРАСТА                         ИЗ  ЧИСЛА  ГОССЛУЖАЩИХ (ЗАКОН «О ЗАНЯТОСТИ НАСЕЛЕНИЯ В РФ», ТРУДОВОЙ КОДЕКС РФ)</vt:lpstr>
      <vt:lpstr>Слайд 6</vt:lpstr>
      <vt:lpstr>Слайд 7</vt:lpstr>
      <vt:lpstr>ОПРЕДЕЛЕНИЕ ГРАЖДАН                    ПРЕДПЕНСИОННОГО ВОЗРАСТА                                                                            ПО ДОСРОЧНЫМ ОСНОВАНИЯМ ЗАКОН «О ЗАНЯТОСТИ НАСЕЛЕНИЯ В РФ», ТРУДОВОЙ КОДЕКС РФ</vt:lpstr>
      <vt:lpstr>Слайд 9</vt:lpstr>
      <vt:lpstr>ОПРЕДЕЛЕНИЕ  ГРАЖДАН ПРЕДПЕНСИОННОГО ВОЗРАСТА                         ИЗ  ЧИСЛА  ГОССЛУЖАЩИХ  (НАЛОГОВЫЙ КОДЕКС РФ)</vt:lpstr>
      <vt:lpstr>Слайд 11</vt:lpstr>
      <vt:lpstr>ОПРЕДЕЛЕНИЕ ГРАЖДАН                    ПРЕДПЕНСИОННОГО ВОЗРАСТА                                                                            ПО ДОСРОЧНЫМ ОСНОВАНИЯМ  (НАЛОГОВЫЙ КОДЕКС РФ)</vt:lpstr>
      <vt:lpstr>Спасибо за внимание!</vt:lpstr>
    </vt:vector>
  </TitlesOfParts>
  <Company>Пенсионнй фонд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граждан предпенсионного возраста (закон «О занятости населения в РФ», трудовой кодекс РФ)</dc:title>
  <dc:creator>Лукьянов Николай Борисович</dc:creator>
  <cp:lastModifiedBy>Петрова</cp:lastModifiedBy>
  <cp:revision>129</cp:revision>
  <cp:lastPrinted>2018-11-21T17:42:26Z</cp:lastPrinted>
  <dcterms:created xsi:type="dcterms:W3CDTF">2018-11-15T06:34:21Z</dcterms:created>
  <dcterms:modified xsi:type="dcterms:W3CDTF">2019-01-09T05:12:49Z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0x010100F6634A7975D5E34A83AFB31ED49E5744</vt:lpwstr>
  </property>
</Properties>
</file>