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1843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/>
            </a:p>
          </p:txBody>
        </p:sp>
        <p:sp>
          <p:nvSpPr>
            <p:cNvPr id="1843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843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837536A-4B1A-4A98-95B5-FB66A3BA98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B0A91-AE89-49E4-8AE8-E65A0CF93D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807F6-1442-4120-AE8F-C96D851BE4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370013" y="1827213"/>
            <a:ext cx="7313612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2F10D77-E5FC-4E9B-93F9-037A09377E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370013" y="1827213"/>
            <a:ext cx="3579812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1370013" y="3960813"/>
            <a:ext cx="7313612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CE98681-E66D-4FB5-83B9-65E334D46A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D4F91-2925-4256-B3E3-592538BFA9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1C6F0-0B21-4D3E-94CF-E3EA8595FD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53F04-9A27-4186-98CA-A5FB210638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9EFBE-23AF-41B3-AA2C-CD0F90577A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66203-E3B9-4A33-BA84-6B1754EA6C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383FD-D217-43E0-A0F1-771CCE1B7E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1D97A-522C-4210-96C3-8BE35E02EC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B50B5-56E9-44DD-B663-03FFC557E2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7411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/>
            </a:p>
          </p:txBody>
        </p:sp>
        <p:sp>
          <p:nvSpPr>
            <p:cNvPr id="17412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7413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1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D705AC1C-5CA2-41C4-9255-DD077836DF9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2988" y="1628775"/>
            <a:ext cx="7772400" cy="4175125"/>
          </a:xfrm>
        </p:spPr>
        <p:txBody>
          <a:bodyPr/>
          <a:lstStyle/>
          <a:p>
            <a:r>
              <a:rPr lang="ru-RU" sz="4400"/>
              <a:t>Региональная программа «Поддержка социально ориентированных некоммерческих организаций Красноярского края на 2011 год»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554538"/>
            <a:ext cx="7239000" cy="62547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7313612" cy="1143000"/>
          </a:xfrm>
        </p:spPr>
        <p:txBody>
          <a:bodyPr/>
          <a:lstStyle/>
          <a:p>
            <a:r>
              <a:rPr lang="ru-RU" sz="2800"/>
              <a:t>Сроки проведения конкурсного отбора субъектов РФ для предоставления субсидий из федерального бюджета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989138"/>
            <a:ext cx="7313612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latin typeface="Arial" charset="0"/>
              </a:rPr>
              <a:t>Прием заявок – </a:t>
            </a:r>
            <a:r>
              <a:rPr lang="ru-RU" sz="2400" b="1">
                <a:latin typeface="Arial" charset="0"/>
              </a:rPr>
              <a:t>до 25.10.2011</a:t>
            </a:r>
          </a:p>
          <a:p>
            <a:pPr>
              <a:lnSpc>
                <a:spcPct val="80000"/>
              </a:lnSpc>
            </a:pPr>
            <a:r>
              <a:rPr lang="ru-RU" sz="2400">
                <a:latin typeface="Arial" charset="0"/>
              </a:rPr>
              <a:t>Определение субъектов РФ  победителей конкурса – </a:t>
            </a:r>
            <a:r>
              <a:rPr lang="ru-RU" sz="2400" b="1">
                <a:latin typeface="Arial" charset="0"/>
              </a:rPr>
              <a:t>до 30.11.2011</a:t>
            </a:r>
          </a:p>
          <a:p>
            <a:pPr>
              <a:lnSpc>
                <a:spcPct val="80000"/>
              </a:lnSpc>
            </a:pPr>
            <a:r>
              <a:rPr lang="ru-RU" sz="2400">
                <a:latin typeface="Arial" charset="0"/>
              </a:rPr>
              <a:t>Выход Постановления Правительства РФ об утверждении субъектов РФ - победителей конкурса – </a:t>
            </a:r>
            <a:r>
              <a:rPr lang="ru-RU" sz="2400" b="1">
                <a:latin typeface="Arial" charset="0"/>
              </a:rPr>
              <a:t>до 10.12.2011</a:t>
            </a:r>
          </a:p>
          <a:p>
            <a:pPr>
              <a:lnSpc>
                <a:spcPct val="80000"/>
              </a:lnSpc>
            </a:pPr>
            <a:r>
              <a:rPr lang="ru-RU" sz="2400">
                <a:latin typeface="Arial" charset="0"/>
              </a:rPr>
              <a:t>Заключение соглашений о предоставлении субсидий субъектам РФ победителям конкурса – </a:t>
            </a:r>
            <a:r>
              <a:rPr lang="ru-RU" sz="2400" b="1">
                <a:latin typeface="Arial" charset="0"/>
              </a:rPr>
              <a:t>до 15.12.2011</a:t>
            </a:r>
          </a:p>
          <a:p>
            <a:pPr>
              <a:lnSpc>
                <a:spcPct val="80000"/>
              </a:lnSpc>
            </a:pPr>
            <a:r>
              <a:rPr lang="ru-RU" sz="2400">
                <a:latin typeface="Arial" charset="0"/>
              </a:rPr>
              <a:t>Перечисление субсидий субъектам РФ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latin typeface="Arial" charset="0"/>
              </a:rPr>
              <a:t>    –</a:t>
            </a:r>
            <a:r>
              <a:rPr lang="ru-RU" sz="2400">
                <a:latin typeface="Arial" charset="0"/>
              </a:rPr>
              <a:t> </a:t>
            </a:r>
            <a:r>
              <a:rPr lang="ru-RU" sz="2400" b="1">
                <a:latin typeface="Arial" charset="0"/>
              </a:rPr>
              <a:t>до 20.12.2011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301625"/>
            <a:ext cx="7567612" cy="1143000"/>
          </a:xfrm>
        </p:spPr>
        <p:txBody>
          <a:bodyPr/>
          <a:lstStyle/>
          <a:p>
            <a:r>
              <a:rPr lang="ru-RU" sz="3200"/>
              <a:t>Нормативно-правовая база для реализации программы: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229600" cy="4708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100">
                <a:latin typeface="Arial" charset="0"/>
              </a:rPr>
              <a:t>Федеральный Закон от 12.01.1996 № 7-ФЗ «О некоммерческих организациях»</a:t>
            </a:r>
          </a:p>
          <a:p>
            <a:pPr>
              <a:lnSpc>
                <a:spcPct val="90000"/>
              </a:lnSpc>
            </a:pPr>
            <a:r>
              <a:rPr lang="ru-RU" sz="2100">
                <a:latin typeface="Arial" charset="0"/>
              </a:rPr>
              <a:t>Федеральный Закон от 5.04.2010 № 40-ФЗ «О внесении изменений в отдельные законодательные акты Российской Федерации по вопросу поддержки социально ориентированных некоммерческих организаций»</a:t>
            </a:r>
          </a:p>
          <a:p>
            <a:pPr>
              <a:lnSpc>
                <a:spcPct val="90000"/>
              </a:lnSpc>
            </a:pPr>
            <a:r>
              <a:rPr lang="ru-RU" sz="2100">
                <a:latin typeface="Arial" charset="0"/>
              </a:rPr>
              <a:t>Постановление Правительства РФ от 23.08.2011 № 713 «О предоставлении поддержки социально ориентированным некоммерческим организациям»</a:t>
            </a:r>
          </a:p>
          <a:p>
            <a:pPr>
              <a:lnSpc>
                <a:spcPct val="90000"/>
              </a:lnSpc>
            </a:pPr>
            <a:r>
              <a:rPr lang="ru-RU" sz="2100">
                <a:latin typeface="Arial" charset="0"/>
              </a:rPr>
              <a:t>Приказ Министерства экономического развития РФ от 30.09.2011 № 528 «О проведении конкурсного отбора субъектов Российской Федерации для предоставления субсидий из федерального бюджета бюджетам субъектов Российской Федерации на реализацию программ поддержки социально ориентированных некоммерческих организаций»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01625"/>
            <a:ext cx="7640637" cy="1143000"/>
          </a:xfrm>
        </p:spPr>
        <p:txBody>
          <a:bodyPr/>
          <a:lstStyle/>
          <a:p>
            <a:r>
              <a:rPr lang="ru-RU" sz="3200"/>
              <a:t>Условия предоставления субсидий субъектам Российской Федерации: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827213"/>
            <a:ext cx="7640637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Наличие утвержденной субъектом РФ региональной программы поддержки СОНКО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Наличие бюджетных ассигнований в бюджете субъекта РФ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Определение уполномоченного органа исполнительной власти субъекта РФ по поддержке СОНКО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Наличие утвержденного порядка предоставления субсидий СОНКО из бюджета субъекта РФ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Представление заявки от субъекта в Министерство экономики РФ до 25 октября 2011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7529512" cy="1368425"/>
          </a:xfrm>
        </p:spPr>
        <p:txBody>
          <a:bodyPr/>
          <a:lstStyle/>
          <a:p>
            <a:r>
              <a:rPr lang="ru-RU" sz="3000"/>
              <a:t>Критерии, определяющие выделение субсидий субъектам Российской Федерации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700213"/>
            <a:ext cx="7745412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Объем расходов на предоставление субсидий (грантов) НКО в субъекте РФ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Прирост количества НКО на территории субъекта РФ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Прирост численности работников НКО субъекта РФ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Прирост численности добровольцев на территории субъекта РФ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Прирост объема продукции (услуг), предоставляемых некоммерческими организациями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Arial" charset="0"/>
              </a:rPr>
              <a:t>Принятие и реализация субъектом РФ нормативно-правовых актов в сфере поддержки НКО</a:t>
            </a:r>
          </a:p>
          <a:p>
            <a:pPr>
              <a:lnSpc>
                <a:spcPct val="90000"/>
              </a:lnSpc>
            </a:pP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7673975" cy="1143000"/>
          </a:xfrm>
        </p:spPr>
        <p:txBody>
          <a:bodyPr/>
          <a:lstStyle/>
          <a:p>
            <a:r>
              <a:rPr lang="ru-RU" sz="3200"/>
              <a:t>Отдельные показатели, характеризующие деятельность некоммерческих организаций</a:t>
            </a:r>
          </a:p>
        </p:txBody>
      </p:sp>
      <p:graphicFrame>
        <p:nvGraphicFramePr>
          <p:cNvPr id="6296" name="Group 152"/>
          <p:cNvGraphicFramePr>
            <a:graphicFrameLocks noGrp="1"/>
          </p:cNvGraphicFramePr>
          <p:nvPr>
            <p:ph idx="1"/>
          </p:nvPr>
        </p:nvGraphicFramePr>
        <p:xfrm>
          <a:off x="250825" y="1774825"/>
          <a:ext cx="8713788" cy="4749485"/>
        </p:xfrm>
        <a:graphic>
          <a:graphicData uri="http://schemas.openxmlformats.org/drawingml/2006/table">
            <a:tbl>
              <a:tblPr/>
              <a:tblGrid>
                <a:gridCol w="1800225"/>
                <a:gridCol w="784225"/>
                <a:gridCol w="820738"/>
                <a:gridCol w="755650"/>
                <a:gridCol w="736600"/>
                <a:gridCol w="863600"/>
                <a:gridCol w="936625"/>
                <a:gridCol w="1020762"/>
                <a:gridCol w="995363"/>
              </a:tblGrid>
              <a:tr h="15414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Субъект РФ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Количество организаций, ед.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Средняя численность работников, чел.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Средняя численность добровольцев, чел.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Выручка от продажи товаров, продукции, работ, услуг, тыс.руб.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0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2007г.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2009г.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2007г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2009г.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2007г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2009г.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2007г.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2009г.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Красноярский край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1266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2329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 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2204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2845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67857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46822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Алтайский край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1335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1767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 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1232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20158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559774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149794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Кемеровская область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981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1970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 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2212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9641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128599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91505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Новосибирская область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886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1813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 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2079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751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372223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142860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92150"/>
            <a:ext cx="7313612" cy="1657350"/>
          </a:xfrm>
        </p:spPr>
        <p:txBody>
          <a:bodyPr/>
          <a:lstStyle/>
          <a:p>
            <a:r>
              <a:rPr lang="ru-RU" sz="2800"/>
              <a:t>Цель региональной программы «Поддержка социально ориентированных некоммерческих организаций Красноярского края на 2011 год» -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420938"/>
            <a:ext cx="7169150" cy="37560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>
                <a:latin typeface="Arial" charset="0"/>
              </a:rPr>
              <a:t>    выявление и поддержка социально-значимых инициатив, повышение доступности предоставляемых гражданам социальных услуг путем предоставления поддержки развитию социально ориентированных некоммерческих организаций, благотворительной деятельности и добровольчества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908050"/>
            <a:ext cx="7313612" cy="1143000"/>
          </a:xfrm>
        </p:spPr>
        <p:txBody>
          <a:bodyPr/>
          <a:lstStyle/>
          <a:p>
            <a:r>
              <a:rPr lang="ru-RU" sz="2800"/>
              <a:t>Задачи региональной программы «Поддержка социально ориентированных некоммерческих организаций Красноярского края на 2011 год»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2205038"/>
            <a:ext cx="7313612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100">
                <a:latin typeface="Arial" charset="0"/>
              </a:rPr>
              <a:t>Поддержка реализации проектов СОНКО, направленных на решение актуальных социальных проблем</a:t>
            </a:r>
          </a:p>
          <a:p>
            <a:pPr>
              <a:lnSpc>
                <a:spcPct val="90000"/>
              </a:lnSpc>
            </a:pPr>
            <a:r>
              <a:rPr lang="ru-RU" sz="2100">
                <a:latin typeface="Arial" charset="0"/>
              </a:rPr>
              <a:t>Формирование благоприятных условий деятельности социально ориентированных некоммерческих организаций</a:t>
            </a:r>
          </a:p>
          <a:p>
            <a:pPr>
              <a:lnSpc>
                <a:spcPct val="90000"/>
              </a:lnSpc>
            </a:pPr>
            <a:r>
              <a:rPr lang="ru-RU" sz="2100">
                <a:latin typeface="Arial" charset="0"/>
              </a:rPr>
              <a:t>Предоставление информационной, образовательной и консультационной поддержки СОНКО, благотворительной деятельности и добровольчеству</a:t>
            </a:r>
          </a:p>
          <a:p>
            <a:pPr>
              <a:lnSpc>
                <a:spcPct val="90000"/>
              </a:lnSpc>
            </a:pPr>
            <a:r>
              <a:rPr lang="ru-RU" sz="2100">
                <a:latin typeface="Arial" charset="0"/>
              </a:rPr>
              <a:t>Обеспечение организационно-технического сопровождения реализуемых мероприятий</a:t>
            </a:r>
          </a:p>
          <a:p>
            <a:pPr>
              <a:lnSpc>
                <a:spcPct val="90000"/>
              </a:lnSpc>
            </a:pPr>
            <a:r>
              <a:rPr lang="ru-RU" sz="2100">
                <a:latin typeface="Arial" charset="0"/>
              </a:rPr>
              <a:t>Привлечение на конкурсной основе к выполнению заказа по оказанию социальных услуг СОНКО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Мероприятия Программы и объем их финансирования</a:t>
            </a:r>
          </a:p>
        </p:txBody>
      </p:sp>
      <p:sp>
        <p:nvSpPr>
          <p:cNvPr id="9234" name="Rectangle 18"/>
          <p:cNvSpPr>
            <a:spLocks noGrp="1" noChangeArrowheads="1"/>
          </p:cNvSpPr>
          <p:nvPr>
            <p:ph sz="quarter" idx="1"/>
          </p:nvPr>
        </p:nvSpPr>
        <p:spPr>
          <a:xfrm>
            <a:off x="395288" y="1628775"/>
            <a:ext cx="3589337" cy="129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>
                <a:latin typeface="Arial" charset="0"/>
              </a:rPr>
              <a:t>    </a:t>
            </a:r>
            <a:endParaRPr lang="ru-RU" sz="2400" b="1">
              <a:latin typeface="Arial" charset="0"/>
            </a:endParaRPr>
          </a:p>
        </p:txBody>
      </p:sp>
      <p:sp>
        <p:nvSpPr>
          <p:cNvPr id="9237" name="Rectangle 21"/>
          <p:cNvSpPr>
            <a:spLocks noGrp="1" noChangeArrowheads="1"/>
          </p:cNvSpPr>
          <p:nvPr>
            <p:ph sz="quarter" idx="2"/>
          </p:nvPr>
        </p:nvSpPr>
        <p:spPr>
          <a:xfrm>
            <a:off x="3851275" y="1628775"/>
            <a:ext cx="5040313" cy="14398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100"/>
              <a:t>    </a:t>
            </a:r>
            <a:endParaRPr lang="ru-RU" sz="2400" b="1">
              <a:latin typeface="Arial" charset="0"/>
            </a:endParaRPr>
          </a:p>
        </p:txBody>
      </p:sp>
      <p:sp>
        <p:nvSpPr>
          <p:cNvPr id="9238" name="Rectangle 22"/>
          <p:cNvSpPr>
            <a:spLocks noGrp="1" noChangeArrowheads="1"/>
          </p:cNvSpPr>
          <p:nvPr>
            <p:ph type="body" sz="half" idx="3"/>
          </p:nvPr>
        </p:nvSpPr>
        <p:spPr>
          <a:xfrm>
            <a:off x="684213" y="1557338"/>
            <a:ext cx="8280400" cy="50403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latin typeface="Arial" charset="0"/>
              </a:rPr>
              <a:t>1.Информационная поддержка НКО     </a:t>
            </a:r>
            <a:r>
              <a:rPr lang="ru-RU" sz="2000">
                <a:latin typeface="Arial" charset="0"/>
              </a:rPr>
              <a:t>– </a:t>
            </a:r>
            <a:r>
              <a:rPr lang="ru-RU" sz="2000" b="1">
                <a:latin typeface="Arial" charset="0"/>
              </a:rPr>
              <a:t>16 151 000 рублей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1200" b="1">
              <a:latin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2.</a:t>
            </a:r>
            <a:r>
              <a:rPr lang="ru-RU" sz="2400">
                <a:latin typeface="Arial" charset="0"/>
              </a:rPr>
              <a:t>Консультационная, методическая поддержка НКО -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>
                <a:latin typeface="Arial" charset="0"/>
              </a:rPr>
              <a:t>                                                                                   3 710 000 рублей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latin typeface="Arial" charset="0"/>
              </a:rPr>
              <a:t>3.Предоставление субсидий НКО: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400">
                <a:latin typeface="Arial" charset="0"/>
              </a:rPr>
              <a:t>в рамках реализации Закона Красноярского края «О краевых социальных грантах» -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>
                <a:latin typeface="Arial" charset="0"/>
              </a:rPr>
              <a:t>                                                                                   13 491 800 рублей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400">
                <a:latin typeface="Arial" charset="0"/>
              </a:rPr>
              <a:t>в рамках реализации мероприятий Гражданской ассамблеи Красноярского края –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>
                <a:latin typeface="Arial" charset="0"/>
              </a:rPr>
              <a:t>                                                                                    690 000 рублей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400">
                <a:latin typeface="Arial" charset="0"/>
              </a:rPr>
              <a:t>в рамках предоставления Министерством социальной защиты края субсидий Союзу «Чернобыль», Всероссийскому обществу глухих, Всероссийскому обществу слепых, Краевому совету ветеранов -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400">
                <a:latin typeface="Arial" charset="0"/>
              </a:rPr>
              <a:t>                                                                                                                       </a:t>
            </a:r>
            <a:r>
              <a:rPr lang="ru-RU" sz="2000" b="1">
                <a:latin typeface="Arial" charset="0"/>
              </a:rPr>
              <a:t>5 170 000 рублей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400">
                <a:latin typeface="Arial" charset="0"/>
              </a:rPr>
              <a:t>в рамках предоставления грантов на реализацию молодежных проектов –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>
                <a:latin typeface="Arial" charset="0"/>
              </a:rPr>
              <a:t>                                                                                    2 177 000 рублей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400">
                <a:latin typeface="Arial" charset="0"/>
              </a:rPr>
              <a:t>в рамках реализации мероприятий национальных культурных автономий –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>
                <a:latin typeface="Arial" charset="0"/>
              </a:rPr>
              <a:t>                                                                                    5 320 000 рублей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836613"/>
            <a:ext cx="7313612" cy="1143000"/>
          </a:xfrm>
        </p:spPr>
        <p:txBody>
          <a:bodyPr/>
          <a:lstStyle/>
          <a:p>
            <a:r>
              <a:rPr lang="ru-RU" sz="2800"/>
              <a:t>В заявление Красноярского края на участие в конкурсном отборе субъектов РФ для предоставления субсидий из федерального бюджета включены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8291512" cy="399256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latin typeface="Arial" charset="0"/>
              </a:rPr>
              <a:t>приоритетные направления:</a:t>
            </a:r>
          </a:p>
          <a:p>
            <a:pPr>
              <a:lnSpc>
                <a:spcPct val="80000"/>
              </a:lnSpc>
            </a:pPr>
            <a:r>
              <a:rPr lang="ru-RU" sz="2000">
                <a:latin typeface="Arial" charset="0"/>
              </a:rPr>
              <a:t>Профилактика социального сиротства, поддержка материнства и детства</a:t>
            </a:r>
          </a:p>
          <a:p>
            <a:pPr>
              <a:lnSpc>
                <a:spcPct val="80000"/>
              </a:lnSpc>
            </a:pPr>
            <a:r>
              <a:rPr lang="ru-RU" sz="2000">
                <a:latin typeface="Arial" charset="0"/>
              </a:rPr>
              <a:t>Повышение качества жизни людей пожилого возраста</a:t>
            </a:r>
          </a:p>
          <a:p>
            <a:pPr>
              <a:lnSpc>
                <a:spcPct val="80000"/>
              </a:lnSpc>
            </a:pPr>
            <a:r>
              <a:rPr lang="ru-RU" sz="2000">
                <a:latin typeface="Arial" charset="0"/>
              </a:rPr>
              <a:t>Социальная адаптация инвалидов и их семей</a:t>
            </a:r>
          </a:p>
          <a:p>
            <a:pPr>
              <a:lnSpc>
                <a:spcPct val="80000"/>
              </a:lnSpc>
            </a:pPr>
            <a:r>
              <a:rPr lang="ru-RU" sz="2000">
                <a:latin typeface="Arial" charset="0"/>
              </a:rPr>
              <a:t>Развитие дополнительного образования, научно-технического и художественного творчества, массового спорта, деятельности детей и молодежи в сфере краеведения и экологии</a:t>
            </a:r>
          </a:p>
          <a:p>
            <a:pPr>
              <a:lnSpc>
                <a:spcPct val="80000"/>
              </a:lnSpc>
            </a:pPr>
            <a:r>
              <a:rPr lang="ru-RU" sz="2000">
                <a:latin typeface="Arial" charset="0"/>
              </a:rPr>
              <a:t>Развитие межнационального сотрудничества</a:t>
            </a:r>
          </a:p>
          <a:p>
            <a:pPr>
              <a:lnSpc>
                <a:spcPct val="80000"/>
              </a:lnSpc>
            </a:pPr>
            <a:r>
              <a:rPr lang="ru-RU" sz="2000">
                <a:latin typeface="Arial" charset="0"/>
              </a:rPr>
              <a:t>Здоровая семья</a:t>
            </a:r>
          </a:p>
          <a:p>
            <a:pPr>
              <a:lnSpc>
                <a:spcPct val="80000"/>
              </a:lnSpc>
            </a:pPr>
            <a:r>
              <a:rPr lang="ru-RU" sz="2000">
                <a:latin typeface="Arial" charset="0"/>
              </a:rPr>
              <a:t>Обеспечение доступности культурных ценностей для граждан</a:t>
            </a:r>
          </a:p>
          <a:p>
            <a:pPr>
              <a:lnSpc>
                <a:spcPct val="80000"/>
              </a:lnSpc>
            </a:pPr>
            <a:r>
              <a:rPr lang="ru-RU" sz="2000">
                <a:latin typeface="Arial" charset="0"/>
              </a:rPr>
              <a:t>Гражданское общество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00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latin typeface="Arial" charset="0"/>
              </a:rPr>
              <a:t>запрашиваемый размер субсидии</a:t>
            </a:r>
            <a:r>
              <a:rPr lang="ru-RU" sz="2000">
                <a:latin typeface="Arial" charset="0"/>
              </a:rPr>
              <a:t> - </a:t>
            </a:r>
            <a:r>
              <a:rPr lang="ru-RU" sz="2400">
                <a:latin typeface="Arial" charset="0"/>
              </a:rPr>
              <a:t>68 400 000 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1781D2BBB57D242B36AD17724A4C425" ma:contentTypeVersion="1" ma:contentTypeDescription="Создание документа." ma:contentTypeScope="" ma:versionID="3f8ad5ad3fe231e97547b547b55952f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7823aa727540d6cf926e79e269075b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6C83676-2DDA-4C26-960B-DC3E178BE0C1}"/>
</file>

<file path=customXml/itemProps2.xml><?xml version="1.0" encoding="utf-8"?>
<ds:datastoreItem xmlns:ds="http://schemas.openxmlformats.org/officeDocument/2006/customXml" ds:itemID="{1E3EA44E-F483-49C3-981F-6E8945CD6E0B}"/>
</file>

<file path=customXml/itemProps3.xml><?xml version="1.0" encoding="utf-8"?>
<ds:datastoreItem xmlns:ds="http://schemas.openxmlformats.org/officeDocument/2006/customXml" ds:itemID="{79A200EE-1C57-4735-A035-0963B227E353}"/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319</TotalTime>
  <Words>689</Words>
  <Application>Microsoft Office PowerPoint</Application>
  <PresentationFormat>Экран (4:3)</PresentationFormat>
  <Paragraphs>114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Verdana</vt:lpstr>
      <vt:lpstr>Wingdings</vt:lpstr>
      <vt:lpstr>Arial Black</vt:lpstr>
      <vt:lpstr>Затмение</vt:lpstr>
      <vt:lpstr>Региональная программа «Поддержка социально ориентированных некоммерческих организаций Красноярского края на 2011 год»</vt:lpstr>
      <vt:lpstr>Нормативно-правовая база для реализации программы:</vt:lpstr>
      <vt:lpstr>Условия предоставления субсидий субъектам Российской Федерации:</vt:lpstr>
      <vt:lpstr>Критерии, определяющие выделение субсидий субъектам Российской Федерации</vt:lpstr>
      <vt:lpstr>Отдельные показатели, характеризующие деятельность некоммерческих организаций</vt:lpstr>
      <vt:lpstr>Цель региональной программы «Поддержка социально ориентированных некоммерческих организаций Красноярского края на 2011 год» - </vt:lpstr>
      <vt:lpstr>Задачи региональной программы «Поддержка социально ориентированных некоммерческих организаций Красноярского края на 2011 год»</vt:lpstr>
      <vt:lpstr>Мероприятия Программы и объем их финансирования</vt:lpstr>
      <vt:lpstr>В заявление Красноярского края на участие в конкурсном отборе субъектов РФ для предоставления субсидий из федерального бюджета включены</vt:lpstr>
      <vt:lpstr>Сроки проведения конкурсного отбора субъектов РФ для предоставления субсидий из федерального бюджета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Региональная программа «Поддержка социально ориентированных некоммерческих организаций Красноярского края на 2011 год»</dc:title>
  <dc:creator>Елена Елесина</dc:creator>
  <cp:lastModifiedBy>Lavrichenko</cp:lastModifiedBy>
  <cp:revision>6</cp:revision>
  <dcterms:created xsi:type="dcterms:W3CDTF">2011-10-17T02:58:57Z</dcterms:created>
  <dcterms:modified xsi:type="dcterms:W3CDTF">2011-12-22T05:08:07Z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0x01010021781D2BBB57D242B36AD17724A4C425</vt:lpwstr>
  </property>
</Properties>
</file>