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74" r:id="rId11"/>
    <p:sldId id="264" r:id="rId12"/>
    <p:sldId id="273" r:id="rId13"/>
    <p:sldId id="265" r:id="rId14"/>
    <p:sldId id="266" r:id="rId15"/>
    <p:sldId id="267" r:id="rId16"/>
    <p:sldId id="268" r:id="rId17"/>
    <p:sldId id="269" r:id="rId18"/>
    <p:sldId id="272" r:id="rId19"/>
    <p:sldId id="270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215AF-1DF7-4BC7-910F-BFBF5EE1E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0D4D3-23FF-4FE2-8A18-05FE24B339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1E7E2-1181-4910-9C80-B6F887BDB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BBA4B-45EA-4DFC-8273-E701EDB36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DE20E-837A-4119-B3DB-C75F830A6B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B9B6D-46AE-482F-913E-DCE989E8E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EF8C6-E260-476D-A86F-5DE1AB77E1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53FF0-F98D-4E84-87E5-E5967D6B8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F8579-6690-48A9-A9A5-FE2AA5992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4A80B-5243-4F0A-8BB8-B597CF4BC9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8341A-10E5-4884-9FAD-C9FB38565E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7C4104D-9625-484D-A073-6606114B40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908050"/>
            <a:ext cx="7489825" cy="4968875"/>
          </a:xfrm>
        </p:spPr>
        <p:txBody>
          <a:bodyPr/>
          <a:lstStyle/>
          <a:p>
            <a:r>
              <a:rPr lang="ru-RU" sz="4400" smtClean="0"/>
              <a:t>«Деятельность социально-ориентированных некоммерческих организаций. </a:t>
            </a:r>
          </a:p>
          <a:p>
            <a:r>
              <a:rPr lang="ru-RU" sz="4400" smtClean="0"/>
              <a:t>Реализация №40 ФЗ».</a:t>
            </a:r>
            <a:r>
              <a:rPr lang="ru-RU" smtClean="0"/>
              <a:t>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63688" y="5085184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 dirty="0" smtClean="0"/>
              <a:t>Структура финансовой поддержки СОНКО</a:t>
            </a:r>
            <a:endParaRPr lang="ru-RU" sz="40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3068638" cy="3992562"/>
          </a:xfrm>
        </p:spPr>
        <p:txBody>
          <a:bodyPr rtlCol="0">
            <a:norm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 федерального уровня:</a:t>
            </a: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СОНКО российские</a:t>
            </a: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 Региональные программы поддержки СОНКО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645025" y="731838"/>
            <a:ext cx="3346450" cy="3992562"/>
          </a:xfrm>
        </p:spPr>
        <p:txBody>
          <a:bodyPr rtlCol="0">
            <a:normAutofit fontScale="92500" lnSpcReduction="20000"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 регионального уровня:</a:t>
            </a: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СОНКО региональные</a:t>
            </a: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ru-RU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Межмунициальные</a:t>
            </a: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программы поддержки</a:t>
            </a: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 Муниципальные программы поддержки</a:t>
            </a:r>
            <a:endParaRPr lang="ru-RU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 dirty="0"/>
              <a:t>Имущественная поддержка СОНКО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r>
              <a:rPr lang="ru-RU" sz="2800" smtClean="0"/>
              <a:t>органами государственной власти </a:t>
            </a:r>
          </a:p>
          <a:p>
            <a:r>
              <a:rPr lang="ru-RU" sz="2800" smtClean="0"/>
              <a:t>органами местного самоуправления </a:t>
            </a:r>
          </a:p>
          <a:p>
            <a:pPr algn="ctr">
              <a:buFontTx/>
              <a:buNone/>
            </a:pPr>
            <a:r>
              <a:rPr lang="ru-RU" sz="2800" smtClean="0"/>
              <a:t>путем передачи во владение и (или) в пользование СОНКО государственного или муниципального имущества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/>
              <a:t>Информационная поддержка СОНКО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1188" y="260350"/>
            <a:ext cx="8229600" cy="4248150"/>
          </a:xfrm>
        </p:spPr>
        <p:txBody>
          <a:bodyPr rtlCol="0">
            <a:normAutofit lnSpcReduction="10000"/>
          </a:bodyPr>
          <a:lstStyle/>
          <a:p>
            <a:pPr indent="-18288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федеральная</a:t>
            </a:r>
          </a:p>
          <a:p>
            <a:pPr indent="-18288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региональные</a:t>
            </a:r>
          </a:p>
          <a:p>
            <a:pPr indent="-18288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местные</a:t>
            </a:r>
          </a:p>
          <a:p>
            <a:pPr indent="-18288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endParaRPr lang="ru-RU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информационные системы </a:t>
            </a:r>
          </a:p>
          <a:p>
            <a:pPr indent="-18288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 информационно-телекоммуникационные сети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18487" cy="14986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/>
              <a:t>Полномочия органов государственной власти субъектов РФ по поддержке СОНКО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1628775"/>
            <a:ext cx="8229600" cy="5040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smtClean="0"/>
              <a:t>1) участие в осуществлении государственной политики в области поддержки СОНКО;</a:t>
            </a:r>
          </a:p>
          <a:p>
            <a:pPr>
              <a:lnSpc>
                <a:spcPct val="80000"/>
              </a:lnSpc>
            </a:pPr>
            <a:r>
              <a:rPr lang="ru-RU" sz="1800" b="1" smtClean="0"/>
              <a:t>2) разработка и реализация региональных и межмуниципальных программ поддержки СОНКО с учетом социально-экономических, экологических, культурных и других особенностей;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3) финансирование научно-исследовательских и опытно-конструкторских работ по проблемам деятельности и развития СОНКО за счет бюджетных ассигнований бюджетов субъектов РФ на поддержку СОНКО;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4) содействие развитию межрегионального сотрудничества СОНКО;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5) пропаганда и популяризация деятельности СОНКО за счет бюджетных ассигнований бюджетов субъектов РФ на соответствующий год;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6) содействие муниципальным программам поддержки СОНКО;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7) анализ финансовых, экономических, социальных и иных показателей деятельности СОНКО, оценка эффективности мер, направленных на развитие СОНКО в субъектах РФ, прогноз их дальнейшего развития;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8) методическое обеспечение органов местного самоуправления и оказание им содействия в разработке и реализации мер по поддержке СОНКО на территориях муниципальных образований.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5445224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dirty="0"/>
              <a:t>Полномочия органов МСУ по поддержке СОНКО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1188" y="731838"/>
            <a:ext cx="7777162" cy="4497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создание условий для деятельности СОНКО</a:t>
            </a:r>
          </a:p>
          <a:p>
            <a:pPr>
              <a:lnSpc>
                <a:spcPct val="80000"/>
              </a:lnSpc>
            </a:pPr>
            <a:r>
              <a:rPr lang="ru-RU" sz="2800" b="1" smtClean="0"/>
              <a:t>разработка и реализация муниципальных программ поддержки СОНКО с учетом местных социально-экономических, экологических, культурных и других особенностей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 анализ финансовых, экономических, социальных и иных показателей деятельности СОНКО, оценка эффективности мер, направленных на развитие СОНКО на территориях муниципальных образований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2081168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 dirty="0"/>
              <a:t>Реестры СОНКО </a:t>
            </a:r>
            <a:r>
              <a:rPr lang="ru-RU" sz="4000" dirty="0" smtClean="0"/>
              <a:t>– получателей </a:t>
            </a:r>
            <a:r>
              <a:rPr lang="ru-RU" sz="4000" dirty="0"/>
              <a:t>поддержки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8313" y="260350"/>
            <a:ext cx="8218487" cy="4105275"/>
          </a:xfrm>
        </p:spPr>
        <p:txBody>
          <a:bodyPr rtlCol="0">
            <a:normAutofit fontScale="92500"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федеральные органы исполнительной власти –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федеральные реестры 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органы исполнительной власти субъектов РФ –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региональные реестры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местные администрации –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местные реестры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5229200"/>
            <a:ext cx="6512511" cy="1431032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/>
              <a:t>Содержание реестров СОНКО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8313" y="260350"/>
            <a:ext cx="82296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smtClean="0"/>
              <a:t>1) полное и (если имеется) сокращенное наименование, адрес (место нахождения) постоянно действующего органа некоммерческой организации, государственный регистрационный номер записи о государственной регистрации некоммерческой организации (основной государственный регистрационный номер);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2) идентификационный номер налогоплательщика;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3) форма и размер предоставленной поддержки;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4) срок оказания поддержки;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5) наименование органа государственной власти или органа местного самоуправления, предоставивших поддержку;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6) дата принятия решения об оказании поддержки или решения о прекращении оказания поддержки;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7) информация о видах деятельности, осуществляемых социально ориентированной некоммерческой организацией, получившей поддержку;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8) информация (если имеется) о нарушениях, допущенных социально ориентированной некоммерческой организацией, получившей поддержку, в том числе о нецелевом использовании предоставленных средств и имущества.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/>
              <a:t>Реестры СОНКО - открытость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 rtlCol="0">
            <a:normAutofit fontScale="85000" lnSpcReduction="20000"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Информация, содержащаяся в реестрах социально ориентированных некоммерческих организаций - получателей поддержки, является 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открытой для всеобщего ознакомления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предоставляется в соответствии с Федеральным законом от 9 февраля 2009 года N 8-ФЗ "Об обеспечении доступа к информации о деятельности государственных органов и органов местного самоуправления"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91512" cy="17145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400" dirty="0"/>
              <a:t>Дополнения в №184-ФЗ "Об общих принципах организации законодательных (представительных) и исполнительных органов государственной власти субъектов Российской Федерации"</a:t>
            </a:r>
            <a:r>
              <a:rPr lang="ru-RU" sz="4000" dirty="0"/>
              <a:t> 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23850" y="2205038"/>
            <a:ext cx="8374063" cy="43926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1) пункт 2 статьи 26.3 дополнить подпунктом 9.1 следующего содержания: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"9.1) поддержки социально ориентированных некоммерческих организаций, благотворительной деятельности и добровольчества, организации и осуществления региональных и межмуниципальных программ поддержки социально ориентированных некоммерческих организаций, благотворительной деятельности и добровольчества;";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2) пункт 2 статьи 26.11 дополнить подпунктом "я.2" следующего содержания: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"я.2) имущество, необходимое для оказания поддержки социально ориентированным некоммерческим организациям."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/>
              <a:t>Дополнения в №131-ФЗ "Об общих принципах организации местного самоуправления в Российской Федерации"</a:t>
            </a:r>
            <a:r>
              <a:rPr lang="ru-RU" sz="4000"/>
              <a:t> 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84213" y="2133600"/>
            <a:ext cx="8013700" cy="4535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smtClean="0"/>
              <a:t>«оказание поддержки социально ориентированным некоммерческим организациям, благотворительной деятельности и добровольчеству» - пункт 25 части 1 статьи 15, пункт 33 части 1 статьи 16 </a:t>
            </a:r>
          </a:p>
          <a:p>
            <a:pPr>
              <a:lnSpc>
                <a:spcPct val="90000"/>
              </a:lnSpc>
            </a:pPr>
            <a:r>
              <a:rPr lang="ru-RU" sz="2800" smtClean="0"/>
              <a:t>«имущество, предназначенное для оказания поддержки социально ориентированным некоммерческим организациям на территории» … «муниципального района» …«поселения» - ст.50 ч.2 дополнена п.22, ч.3 – п. 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Rectangle 2"/>
          <p:cNvPicPr>
            <a:picLocks noGrp="1" noChangeArrowheads="1"/>
          </p:cNvPicPr>
          <p:nvPr>
            <p:ph type="title"/>
          </p:nvPr>
        </p:nvPicPr>
        <p:blipFill>
          <a:blip r:embed="rId2" cstate="print">
            <a:lum contrast="6000"/>
          </a:blip>
          <a:srcRect/>
          <a:stretch>
            <a:fillRect/>
          </a:stretch>
        </p:blipFill>
        <p:spPr bwMode="auto">
          <a:xfrm>
            <a:off x="463550" y="231775"/>
            <a:ext cx="8637588" cy="63452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/>
              <a:t>ХАРАКТЕР №40-ФЗ</a:t>
            </a:r>
            <a:endParaRPr lang="ru-RU" dirty="0"/>
          </a:p>
        </p:txBody>
      </p:sp>
      <p:sp>
        <p:nvSpPr>
          <p:cNvPr id="32770" name="Объект 2"/>
          <p:cNvSpPr>
            <a:spLocks noGrp="1"/>
          </p:cNvSpPr>
          <p:nvPr>
            <p:ph sz="quarter" idx="13"/>
          </p:nvPr>
        </p:nvSpPr>
        <p:spPr>
          <a:xfrm>
            <a:off x="755650" y="1268413"/>
            <a:ext cx="7993063" cy="5113337"/>
          </a:xfrm>
        </p:spPr>
        <p:txBody>
          <a:bodyPr/>
          <a:lstStyle/>
          <a:p>
            <a:r>
              <a:rPr lang="ru-RU" sz="2800" smtClean="0"/>
              <a:t>Не императивный, стимулирующий регионы и муниципальные образования осуществлять поддержку СОНКО</a:t>
            </a:r>
          </a:p>
          <a:p>
            <a:r>
              <a:rPr lang="ru-RU" sz="2800" smtClean="0"/>
              <a:t>Не ограничивающий, открытый для расширения регионами и муниципальными образованиями критериев СОНКО </a:t>
            </a:r>
          </a:p>
          <a:p>
            <a:r>
              <a:rPr lang="ru-RU" sz="2800" smtClean="0"/>
              <a:t>Не ограничивающий, открытый для расширения регионами и муниципальными образованиями форм поддержки СОНКО за счет собственных бюджетных средств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/>
              <a:t>Цель </a:t>
            </a:r>
            <a:r>
              <a:rPr lang="ru-RU" dirty="0" smtClean="0"/>
              <a:t>закона</a:t>
            </a:r>
            <a:endParaRPr lang="ru-RU" dirty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mtClean="0"/>
              <a:t>Определение форм и регламентация поддержки со стороны органов государственной власти и органов местного самоуправления НКО, признаваемых социально ориентированными, установление критериев социально ориентированных 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 dirty="0"/>
              <a:t>Социально ориентированные </a:t>
            </a:r>
            <a:r>
              <a:rPr lang="ru-RU" sz="4000" dirty="0" smtClean="0"/>
              <a:t>НКО</a:t>
            </a:r>
            <a:endParaRPr lang="ru-RU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 rtlCol="0">
            <a:normAutofit fontScale="85000" lnSpcReduction="20000"/>
          </a:bodyPr>
          <a:lstStyle/>
          <a:p>
            <a:pPr indent="-182880" algn="ctr" fontAlgn="auto">
              <a:lnSpc>
                <a:spcPct val="8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r>
              <a:rPr lang="ru-RU" sz="2800">
                <a:solidFill>
                  <a:schemeClr val="tx1">
                    <a:lumMod val="75000"/>
                    <a:lumOff val="25000"/>
                  </a:schemeClr>
                </a:solidFill>
              </a:rPr>
              <a:t>Социально ориентированными некоммерческими организациями признаются некоммерческие организации, созданные в предусмотренных Федеральным законом № 40-ФЗ от 05.04.2010 г. формах (за исключением государственных корпораций, государственных компаний, общественных объединений, являющихся политическими партиями) и осуществляющие деятельность, направленную на решение социальных проблем, развитие гражданского общества в Российской Федерации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 dirty="0"/>
              <a:t>Социально ориентированные НКО - виды деятельности: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1341438"/>
            <a:ext cx="8362950" cy="5256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600" smtClean="0"/>
              <a:t>1) социальная поддержка и защита граждан;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2) подготовка населения к преодолению последствий стихийных бедствий, экологических, техногенных или иных катастроф, к предотвращению несчастных случаев;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3) оказание помощи пострадавшим в результате стихийных бедствий, экологических, техногенных или иных катастроф, социальных, национальных, религиозных конфликтов, беженцам и вынужденным переселенцам;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4) охрана окружающей среды и защита животных;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5) охрана и в соответствии с установленными требованиями содержание объектов (в том числе зданий, сооружений) и территорий, имеющих историческое, культовое, культурное или природоохранное значение, и мест захоронений;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6) оказание юридической помощи на безвозмездной или на льготной основе гражданам и некоммерческим организациям и правовое просвещение населения, деятельность по защите прав и свобод человека и гражданина;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7) профилактика социально опасных форм поведения граждан;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8) благотворительная деятельность, а также деятельность в области содействия благотворительности и добровольчества;</a:t>
            </a:r>
          </a:p>
          <a:p>
            <a:pPr>
              <a:lnSpc>
                <a:spcPct val="80000"/>
              </a:lnSpc>
            </a:pPr>
            <a:r>
              <a:rPr lang="ru-RU" sz="1600" smtClean="0"/>
              <a:t>9) деятельность в области образования, просвещения, науки, культуры, искусства, здравоохранения, профилактики и охраны здоровья граждан, пропаганды здорового образа жизни, улучшения морально-психологического состояния граждан, физической культуры и спорта и содействие указанной деятельности, а также содействие духовному развитию личности.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 dirty="0"/>
              <a:t>Дополнение видов деятельности </a:t>
            </a:r>
            <a:r>
              <a:rPr lang="ru-RU" sz="4000" dirty="0" smtClean="0"/>
              <a:t>СОНКО</a:t>
            </a:r>
            <a:endParaRPr lang="ru-RU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 rtlCol="0">
            <a:normAutofit fontScale="92500" lnSpcReduction="10000"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4000">
                <a:solidFill>
                  <a:schemeClr val="tx1">
                    <a:lumMod val="75000"/>
                    <a:lumOff val="25000"/>
                  </a:schemeClr>
                </a:solidFill>
              </a:rPr>
              <a:t>законами субъектов Российской Федерации 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4000">
                <a:solidFill>
                  <a:schemeClr val="tx1">
                    <a:lumMod val="75000"/>
                    <a:lumOff val="25000"/>
                  </a:schemeClr>
                </a:solidFill>
              </a:rPr>
              <a:t>нормативными правовыми актами представительных органов муниципальных образований</a:t>
            </a:r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147050" cy="661987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/>
              <a:t>Формы поддержки СОНКО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981075"/>
            <a:ext cx="8229600" cy="5543550"/>
          </a:xfrm>
        </p:spPr>
        <p:txBody>
          <a:bodyPr rtlCol="0">
            <a:normAutofit lnSpcReduction="10000"/>
          </a:bodyPr>
          <a:lstStyle/>
          <a:p>
            <a:pPr indent="-182880" fontAlgn="auto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1) финансовая, имущественная, информационная, консультационная поддержка, а также поддержка в области подготовки, переподготовки и повышения квалификации работников и добровольцев СОНКО;</a:t>
            </a:r>
          </a:p>
          <a:p>
            <a:pPr indent="-182880" fontAlgn="auto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2) предоставление СОНКО льгот по уплате налогов и сборов в соответствии с законодательством о налогах и сборах;</a:t>
            </a:r>
          </a:p>
          <a:p>
            <a:pPr indent="-182880" fontAlgn="auto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3) размещение у СОНКО заказов на поставки товаров, выполнение работ, оказание услуг для государственных и муниципальных нужд в порядке, предусмотренном Федеральным законом "О размещении заказов на поставки товаров, выполнение работ, оказание услуг для государственных и муниципальных нужд";</a:t>
            </a:r>
          </a:p>
          <a:p>
            <a:pPr indent="-182880" fontAlgn="auto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4) предоставление юридическим лицам, оказывающим СОНКО материальную поддержку, льгот по уплате налогов и сборов в соответствии с законодательством о налогах и сборах.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74638"/>
            <a:ext cx="8219256" cy="322637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/>
              <a:t>Дополнение форм поддержки СОНКО: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поддержка </a:t>
            </a:r>
            <a:r>
              <a:rPr lang="ru-RU" sz="3200" dirty="0"/>
              <a:t>в </a:t>
            </a:r>
            <a:r>
              <a:rPr lang="ru-RU" sz="3200" u="sng" dirty="0"/>
              <a:t>иных формах</a:t>
            </a:r>
            <a:r>
              <a:rPr lang="ru-RU" sz="3200" dirty="0"/>
              <a:t> за счет бюджетных ассигнований</a:t>
            </a:r>
            <a:endParaRPr lang="ru-RU" dirty="0"/>
          </a:p>
        </p:txBody>
      </p:sp>
      <p:sp>
        <p:nvSpPr>
          <p:cNvPr id="20482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3644900"/>
            <a:ext cx="8229600" cy="2481263"/>
          </a:xfrm>
        </p:spPr>
        <p:txBody>
          <a:bodyPr/>
          <a:lstStyle/>
          <a:p>
            <a:r>
              <a:rPr lang="ru-RU" sz="3600" smtClean="0"/>
              <a:t>Субъекты РФ -  из бюджетов субъектов РФ </a:t>
            </a:r>
          </a:p>
          <a:p>
            <a:r>
              <a:rPr lang="ru-RU" sz="3600" smtClean="0"/>
              <a:t>муниципальные образования – из местных бюджетов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871489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/>
              <a:t>Финансовая поддержка СОНКО за счет бюджетных ассигнований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r>
              <a:rPr lang="ru-RU" sz="3200" smtClean="0"/>
              <a:t>федерального бюджета </a:t>
            </a:r>
          </a:p>
          <a:p>
            <a:r>
              <a:rPr lang="ru-RU" sz="3200" smtClean="0"/>
              <a:t>бюджетов субъектов РФ</a:t>
            </a:r>
          </a:p>
          <a:p>
            <a:r>
              <a:rPr lang="ru-RU" sz="3200" smtClean="0"/>
              <a:t> местных бюджетов </a:t>
            </a:r>
          </a:p>
          <a:p>
            <a:endParaRPr lang="ru-RU" sz="3200" smtClean="0"/>
          </a:p>
          <a:p>
            <a:pPr>
              <a:buFontTx/>
              <a:buNone/>
            </a:pPr>
            <a:endParaRPr lang="ru-RU" sz="3200" smtClean="0"/>
          </a:p>
          <a:p>
            <a:pPr algn="ctr">
              <a:buFontTx/>
              <a:buNone/>
            </a:pPr>
            <a:r>
              <a:rPr lang="ru-RU" sz="3200" smtClean="0"/>
              <a:t>путем предоставления субсидий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1781D2BBB57D242B36AD17724A4C425" ma:contentTypeVersion="1" ma:contentTypeDescription="Создание документа." ma:contentTypeScope="" ma:versionID="3f8ad5ad3fe231e97547b547b55952f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7823aa727540d6cf926e79e269075b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524D6A-359E-4BE3-9ACF-5AF9892E165B}"/>
</file>

<file path=customXml/itemProps2.xml><?xml version="1.0" encoding="utf-8"?>
<ds:datastoreItem xmlns:ds="http://schemas.openxmlformats.org/officeDocument/2006/customXml" ds:itemID="{8A04CBDE-E915-496D-B54F-14DB3EE574CD}"/>
</file>

<file path=customXml/itemProps3.xml><?xml version="1.0" encoding="utf-8"?>
<ds:datastoreItem xmlns:ds="http://schemas.openxmlformats.org/officeDocument/2006/customXml" ds:itemID="{47851203-F430-4B7E-B6F6-3A18EAC55601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197</TotalTime>
  <Words>1183</Words>
  <Application>Microsoft Office PowerPoint</Application>
  <PresentationFormat>Экран (4:3)</PresentationFormat>
  <Paragraphs>97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Trebuchet MS</vt:lpstr>
      <vt:lpstr>Georgia</vt:lpstr>
      <vt:lpstr>Calibri</vt:lpstr>
      <vt:lpstr>Воздушный поток</vt:lpstr>
      <vt:lpstr>Слайд 1</vt:lpstr>
      <vt:lpstr>Слайд 2</vt:lpstr>
      <vt:lpstr>Цель закона</vt:lpstr>
      <vt:lpstr>Социально ориентированные НКО</vt:lpstr>
      <vt:lpstr>Социально ориентированные НКО - виды деятельности:</vt:lpstr>
      <vt:lpstr>Дополнение видов деятельности СОНКО</vt:lpstr>
      <vt:lpstr>Формы поддержки СОНКО</vt:lpstr>
      <vt:lpstr>Дополнение форм поддержки СОНКО:  поддержка в иных формах за счет бюджетных ассигнований</vt:lpstr>
      <vt:lpstr>Финансовая поддержка СОНКО за счет бюджетных ассигнований</vt:lpstr>
      <vt:lpstr>Структура финансовой поддержки СОНКО</vt:lpstr>
      <vt:lpstr>Имущественная поддержка СОНКО</vt:lpstr>
      <vt:lpstr>Информационная поддержка СОНКО</vt:lpstr>
      <vt:lpstr>Полномочия органов государственной власти субъектов РФ по поддержке СОНКО</vt:lpstr>
      <vt:lpstr>Полномочия органов МСУ по поддержке СОНКО</vt:lpstr>
      <vt:lpstr>Реестры СОНКО – получателей поддержки</vt:lpstr>
      <vt:lpstr>Содержание реестров СОНКО</vt:lpstr>
      <vt:lpstr>Реестры СОНКО - открытость</vt:lpstr>
      <vt:lpstr>Дополнения в №184-ФЗ "Об общих принципах организации законодательных (представительных) и исполнительных органов государственной власти субъектов Российской Федерации" </vt:lpstr>
      <vt:lpstr>Дополнения в №131-ФЗ "Об общих принципах организации местного самоуправления в Российской Федерации" </vt:lpstr>
      <vt:lpstr>ХАРАКТЕР №40-ФЗ</vt:lpstr>
    </vt:vector>
  </TitlesOfParts>
  <Company>Пользователь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Lavrichenko</cp:lastModifiedBy>
  <cp:revision>7</cp:revision>
  <dcterms:created xsi:type="dcterms:W3CDTF">2011-05-19T15:39:01Z</dcterms:created>
  <dcterms:modified xsi:type="dcterms:W3CDTF">2011-12-22T05:41:27Z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0x01010021781D2BBB57D242B36AD17724A4C425</vt:lpwstr>
  </property>
</Properties>
</file>