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9.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58" r:id="rId3"/>
    <p:sldId id="259" r:id="rId4"/>
    <p:sldId id="260" r:id="rId5"/>
    <p:sldId id="272" r:id="rId6"/>
    <p:sldId id="261" r:id="rId7"/>
    <p:sldId id="262" r:id="rId8"/>
    <p:sldId id="263" r:id="rId9"/>
    <p:sldId id="264" r:id="rId10"/>
    <p:sldId id="265" r:id="rId11"/>
    <p:sldId id="266" r:id="rId12"/>
    <p:sldId id="267" r:id="rId13"/>
    <p:sldId id="269" r:id="rId14"/>
    <p:sldId id="270" r:id="rId15"/>
    <p:sldId id="271"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0"/>
    <p:restoredTop sz="94600"/>
  </p:normalViewPr>
  <p:slideViewPr>
    <p:cSldViewPr>
      <p:cViewPr>
        <p:scale>
          <a:sx n="75" d="100"/>
          <a:sy n="75" d="100"/>
        </p:scale>
        <p:origin x="-282"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ru-RU"/>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ru-RU"/>
          </a:p>
        </p:txBody>
      </p:sp>
      <p:sp>
        <p:nvSpPr>
          <p:cNvPr id="1843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ru-RU"/>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4648A22-B948-4E8C-B2E9-FA739122A828}"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bwMode="auto">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ctrTitle"/>
          </p:nvPr>
        </p:nvSpPr>
        <p:spPr>
          <a:xfrm>
            <a:off x="1443038" y="2971800"/>
            <a:ext cx="7313612" cy="990600"/>
          </a:xfrm>
        </p:spPr>
        <p:txBody>
          <a:bodyPr/>
          <a:lstStyle>
            <a:lvl1pPr>
              <a:defRPr/>
            </a:lvl1pPr>
          </a:lstStyle>
          <a:p>
            <a:r>
              <a:rPr lang="ru-RU"/>
              <a:t>Образец заголовка</a:t>
            </a:r>
          </a:p>
        </p:txBody>
      </p:sp>
      <p:sp>
        <p:nvSpPr>
          <p:cNvPr id="3076" name="Rectangle 4"/>
          <p:cNvSpPr>
            <a:spLocks noGrp="1" noChangeArrowheads="1"/>
          </p:cNvSpPr>
          <p:nvPr>
            <p:ph type="subTitle" idx="1"/>
          </p:nvPr>
        </p:nvSpPr>
        <p:spPr>
          <a:xfrm>
            <a:off x="1443038" y="4191000"/>
            <a:ext cx="7313612" cy="1447800"/>
          </a:xfrm>
        </p:spPr>
        <p:txBody>
          <a:bodyPr/>
          <a:lstStyle>
            <a:lvl1pPr marL="0" indent="0">
              <a:buFontTx/>
              <a:buNone/>
              <a:defRPr/>
            </a:lvl1pPr>
          </a:lstStyle>
          <a:p>
            <a:r>
              <a:rPr lang="ru-RU"/>
              <a:t>Образец подзаголовка</a:t>
            </a:r>
          </a:p>
        </p:txBody>
      </p:sp>
      <p:sp>
        <p:nvSpPr>
          <p:cNvPr id="4" name="Rectangle 8"/>
          <p:cNvSpPr>
            <a:spLocks noGrp="1" noChangeArrowheads="1"/>
          </p:cNvSpPr>
          <p:nvPr>
            <p:ph type="dt" sz="half" idx="10"/>
          </p:nvPr>
        </p:nvSpPr>
        <p:spPr/>
        <p:txBody>
          <a:bodyPr/>
          <a:lstStyle>
            <a:lvl1pPr>
              <a:defRPr smtClean="0"/>
            </a:lvl1pPr>
          </a:lstStyle>
          <a:p>
            <a:pPr>
              <a:defRPr/>
            </a:pPr>
            <a:endParaRPr lang="ru-RU"/>
          </a:p>
        </p:txBody>
      </p:sp>
      <p:sp>
        <p:nvSpPr>
          <p:cNvPr id="5" name="Rectangle 9"/>
          <p:cNvSpPr>
            <a:spLocks noGrp="1" noChangeArrowheads="1"/>
          </p:cNvSpPr>
          <p:nvPr>
            <p:ph type="ftr" sz="quarter" idx="11"/>
          </p:nvPr>
        </p:nvSpPr>
        <p:spPr/>
        <p:txBody>
          <a:bodyPr/>
          <a:lstStyle>
            <a:lvl1pPr>
              <a:defRPr smtClean="0"/>
            </a:lvl1pPr>
          </a:lstStyle>
          <a:p>
            <a:pPr>
              <a:defRPr/>
            </a:pPr>
            <a:endParaRPr lang="ru-RU"/>
          </a:p>
        </p:txBody>
      </p:sp>
      <p:sp>
        <p:nvSpPr>
          <p:cNvPr id="6" name="Rectangle 10"/>
          <p:cNvSpPr>
            <a:spLocks noGrp="1" noChangeArrowheads="1"/>
          </p:cNvSpPr>
          <p:nvPr>
            <p:ph type="sldNum" sz="quarter" idx="12"/>
          </p:nvPr>
        </p:nvSpPr>
        <p:spPr/>
        <p:txBody>
          <a:bodyPr/>
          <a:lstStyle>
            <a:lvl1pPr>
              <a:defRPr smtClean="0"/>
            </a:lvl1pPr>
          </a:lstStyle>
          <a:p>
            <a:pPr>
              <a:defRPr/>
            </a:pPr>
            <a:fld id="{DE9442D5-F9B5-4A6F-BE26-327D98B20DEB}"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E9A25588-8BD3-4143-B1DF-C02E5702E0AF}"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934200" y="274638"/>
            <a:ext cx="1827213"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447800" y="274638"/>
            <a:ext cx="53340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BBE1F776-68E7-4A36-9102-DA1FDF0C55CC}"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7800" y="274638"/>
            <a:ext cx="7313613"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447800" y="1600200"/>
            <a:ext cx="3579813"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80013" y="1600200"/>
            <a:ext cx="35814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E5C37D94-DEB3-448B-94F5-DD8634FCCF24}"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OverTx" preserve="1">
  <p:cSld name="Заголовок и два объекта над текс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7800" y="274638"/>
            <a:ext cx="7313613" cy="1143000"/>
          </a:xfrm>
        </p:spPr>
        <p:txBody>
          <a:bodyPr/>
          <a:lstStyle/>
          <a:p>
            <a:r>
              <a:rPr lang="ru-RU" smtClean="0"/>
              <a:t>Образец заголовка</a:t>
            </a:r>
            <a:endParaRPr lang="ru-RU"/>
          </a:p>
        </p:txBody>
      </p:sp>
      <p:sp>
        <p:nvSpPr>
          <p:cNvPr id="3" name="Содержимое 2"/>
          <p:cNvSpPr>
            <a:spLocks noGrp="1"/>
          </p:cNvSpPr>
          <p:nvPr>
            <p:ph sz="quarter" idx="1"/>
          </p:nvPr>
        </p:nvSpPr>
        <p:spPr>
          <a:xfrm>
            <a:off x="1447800" y="1600200"/>
            <a:ext cx="3579813"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5180013" y="1600200"/>
            <a:ext cx="35814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half" idx="3"/>
          </p:nvPr>
        </p:nvSpPr>
        <p:spPr>
          <a:xfrm>
            <a:off x="1447800" y="3938588"/>
            <a:ext cx="7313613"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11"/>
          <p:cNvSpPr>
            <a:spLocks noGrp="1" noChangeArrowheads="1"/>
          </p:cNvSpPr>
          <p:nvPr>
            <p:ph type="dt" sz="half" idx="10"/>
          </p:nvPr>
        </p:nvSpPr>
        <p:spPr>
          <a:ln/>
        </p:spPr>
        <p:txBody>
          <a:bodyPr/>
          <a:lstStyle>
            <a:lvl1pPr>
              <a:defRPr/>
            </a:lvl1pPr>
          </a:lstStyle>
          <a:p>
            <a:pPr>
              <a:defRPr/>
            </a:pPr>
            <a:endParaRPr lang="ru-RU"/>
          </a:p>
        </p:txBody>
      </p:sp>
      <p:sp>
        <p:nvSpPr>
          <p:cNvPr id="7" name="Rectangle 12"/>
          <p:cNvSpPr>
            <a:spLocks noGrp="1" noChangeArrowheads="1"/>
          </p:cNvSpPr>
          <p:nvPr>
            <p:ph type="ftr" sz="quarter" idx="11"/>
          </p:nvPr>
        </p:nvSpPr>
        <p:spPr>
          <a:ln/>
        </p:spPr>
        <p:txBody>
          <a:bodyPr/>
          <a:lstStyle>
            <a:lvl1pPr>
              <a:defRPr/>
            </a:lvl1pPr>
          </a:lstStyle>
          <a:p>
            <a:pPr>
              <a:defRPr/>
            </a:pPr>
            <a:endParaRPr lang="ru-RU"/>
          </a:p>
        </p:txBody>
      </p:sp>
      <p:sp>
        <p:nvSpPr>
          <p:cNvPr id="8" name="Rectangle 13"/>
          <p:cNvSpPr>
            <a:spLocks noGrp="1" noChangeArrowheads="1"/>
          </p:cNvSpPr>
          <p:nvPr>
            <p:ph type="sldNum" sz="quarter" idx="12"/>
          </p:nvPr>
        </p:nvSpPr>
        <p:spPr>
          <a:ln/>
        </p:spPr>
        <p:txBody>
          <a:bodyPr/>
          <a:lstStyle>
            <a:lvl1pPr>
              <a:defRPr/>
            </a:lvl1pPr>
          </a:lstStyle>
          <a:p>
            <a:pPr>
              <a:defRPr/>
            </a:pPr>
            <a:fld id="{89A3B2A5-7060-4391-B30D-D55EC1A1E0E1}"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reserve="1">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7800" y="274638"/>
            <a:ext cx="7313613"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447800" y="1600200"/>
            <a:ext cx="3579813"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Клип 3"/>
          <p:cNvSpPr>
            <a:spLocks noGrp="1"/>
          </p:cNvSpPr>
          <p:nvPr>
            <p:ph type="clipArt" sz="half" idx="2"/>
          </p:nvPr>
        </p:nvSpPr>
        <p:spPr>
          <a:xfrm>
            <a:off x="5180013" y="1600200"/>
            <a:ext cx="3581400" cy="4525963"/>
          </a:xfrm>
        </p:spPr>
        <p:txBody>
          <a:bodyPr/>
          <a:lstStyle/>
          <a:p>
            <a:pPr lvl="0"/>
            <a:endParaRPr lang="ru-RU"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2404D8E0-02D6-4A20-9976-4C821F65F70E}"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verTx" preserve="1">
  <p:cSld name="Заголовок и объект над текс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7800" y="274638"/>
            <a:ext cx="7313613" cy="11430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1447800" y="1600200"/>
            <a:ext cx="7313613"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1447800" y="3938588"/>
            <a:ext cx="7313613"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DF0913B3-AF87-479B-ABE6-44FBD0F7F45B}" type="slidenum">
              <a:rPr lang="ru-RU"/>
              <a:pPr>
                <a:defRPr/>
              </a:pPr>
              <a:t>‹#›</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OverObj" preserve="1">
  <p:cSld name="Заголовок и текст над объек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7800" y="274638"/>
            <a:ext cx="7313613"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447800" y="1600200"/>
            <a:ext cx="7313613"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1447800" y="3938588"/>
            <a:ext cx="7313613"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E0B1A494-D020-4BA1-878B-8819951593B5}"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57A29256-B595-4EDD-9194-F0AB62733339}"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1"/>
          <p:cNvSpPr>
            <a:spLocks noGrp="1" noChangeArrowheads="1"/>
          </p:cNvSpPr>
          <p:nvPr>
            <p:ph type="dt" sz="half" idx="10"/>
          </p:nvPr>
        </p:nvSpPr>
        <p:spPr>
          <a:ln/>
        </p:spPr>
        <p:txBody>
          <a:bodyPr/>
          <a:lstStyle>
            <a:lvl1pPr>
              <a:defRPr/>
            </a:lvl1pPr>
          </a:lstStyle>
          <a:p>
            <a:pPr>
              <a:defRPr/>
            </a:pPr>
            <a:endParaRPr lang="ru-RU"/>
          </a:p>
        </p:txBody>
      </p:sp>
      <p:sp>
        <p:nvSpPr>
          <p:cNvPr id="5" name="Rectangle 12"/>
          <p:cNvSpPr>
            <a:spLocks noGrp="1" noChangeArrowheads="1"/>
          </p:cNvSpPr>
          <p:nvPr>
            <p:ph type="ftr" sz="quarter" idx="11"/>
          </p:nvPr>
        </p:nvSpPr>
        <p:spPr>
          <a:ln/>
        </p:spPr>
        <p:txBody>
          <a:bodyPr/>
          <a:lstStyle>
            <a:lvl1pPr>
              <a:defRPr/>
            </a:lvl1pPr>
          </a:lstStyle>
          <a:p>
            <a:pPr>
              <a:defRPr/>
            </a:pPr>
            <a:endParaRPr lang="ru-RU"/>
          </a:p>
        </p:txBody>
      </p:sp>
      <p:sp>
        <p:nvSpPr>
          <p:cNvPr id="6" name="Rectangle 13"/>
          <p:cNvSpPr>
            <a:spLocks noGrp="1" noChangeArrowheads="1"/>
          </p:cNvSpPr>
          <p:nvPr>
            <p:ph type="sldNum" sz="quarter" idx="12"/>
          </p:nvPr>
        </p:nvSpPr>
        <p:spPr>
          <a:ln/>
        </p:spPr>
        <p:txBody>
          <a:bodyPr/>
          <a:lstStyle>
            <a:lvl1pPr>
              <a:defRPr/>
            </a:lvl1pPr>
          </a:lstStyle>
          <a:p>
            <a:pPr>
              <a:defRPr/>
            </a:pPr>
            <a:fld id="{8AAA4D36-EB2F-4237-B79C-7CEC7F746C6A}"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1447800" y="1600200"/>
            <a:ext cx="35798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5180013" y="1600200"/>
            <a:ext cx="3581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AFFFD9D5-491E-4838-B440-096301478085}"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1"/>
          <p:cNvSpPr>
            <a:spLocks noGrp="1" noChangeArrowheads="1"/>
          </p:cNvSpPr>
          <p:nvPr>
            <p:ph type="dt" sz="half" idx="10"/>
          </p:nvPr>
        </p:nvSpPr>
        <p:spPr>
          <a:ln/>
        </p:spPr>
        <p:txBody>
          <a:bodyPr/>
          <a:lstStyle>
            <a:lvl1pPr>
              <a:defRPr/>
            </a:lvl1pPr>
          </a:lstStyle>
          <a:p>
            <a:pPr>
              <a:defRPr/>
            </a:pPr>
            <a:endParaRPr lang="ru-RU"/>
          </a:p>
        </p:txBody>
      </p:sp>
      <p:sp>
        <p:nvSpPr>
          <p:cNvPr id="8" name="Rectangle 12"/>
          <p:cNvSpPr>
            <a:spLocks noGrp="1" noChangeArrowheads="1"/>
          </p:cNvSpPr>
          <p:nvPr>
            <p:ph type="ftr" sz="quarter" idx="11"/>
          </p:nvPr>
        </p:nvSpPr>
        <p:spPr>
          <a:ln/>
        </p:spPr>
        <p:txBody>
          <a:bodyPr/>
          <a:lstStyle>
            <a:lvl1pPr>
              <a:defRPr/>
            </a:lvl1pPr>
          </a:lstStyle>
          <a:p>
            <a:pPr>
              <a:defRPr/>
            </a:pPr>
            <a:endParaRPr lang="ru-RU"/>
          </a:p>
        </p:txBody>
      </p:sp>
      <p:sp>
        <p:nvSpPr>
          <p:cNvPr id="9" name="Rectangle 13"/>
          <p:cNvSpPr>
            <a:spLocks noGrp="1" noChangeArrowheads="1"/>
          </p:cNvSpPr>
          <p:nvPr>
            <p:ph type="sldNum" sz="quarter" idx="12"/>
          </p:nvPr>
        </p:nvSpPr>
        <p:spPr>
          <a:ln/>
        </p:spPr>
        <p:txBody>
          <a:bodyPr/>
          <a:lstStyle>
            <a:lvl1pPr>
              <a:defRPr/>
            </a:lvl1pPr>
          </a:lstStyle>
          <a:p>
            <a:pPr>
              <a:defRPr/>
            </a:pPr>
            <a:fld id="{4B5DAC19-2BF1-40BA-8C74-B8398AA47FE2}"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1"/>
          <p:cNvSpPr>
            <a:spLocks noGrp="1" noChangeArrowheads="1"/>
          </p:cNvSpPr>
          <p:nvPr>
            <p:ph type="dt" sz="half" idx="10"/>
          </p:nvPr>
        </p:nvSpPr>
        <p:spPr>
          <a:ln/>
        </p:spPr>
        <p:txBody>
          <a:bodyPr/>
          <a:lstStyle>
            <a:lvl1pPr>
              <a:defRPr/>
            </a:lvl1pPr>
          </a:lstStyle>
          <a:p>
            <a:pPr>
              <a:defRPr/>
            </a:pPr>
            <a:endParaRPr lang="ru-RU"/>
          </a:p>
        </p:txBody>
      </p:sp>
      <p:sp>
        <p:nvSpPr>
          <p:cNvPr id="4" name="Rectangle 12"/>
          <p:cNvSpPr>
            <a:spLocks noGrp="1" noChangeArrowheads="1"/>
          </p:cNvSpPr>
          <p:nvPr>
            <p:ph type="ftr" sz="quarter" idx="11"/>
          </p:nvPr>
        </p:nvSpPr>
        <p:spPr>
          <a:ln/>
        </p:spPr>
        <p:txBody>
          <a:bodyPr/>
          <a:lstStyle>
            <a:lvl1pPr>
              <a:defRPr/>
            </a:lvl1pPr>
          </a:lstStyle>
          <a:p>
            <a:pPr>
              <a:defRPr/>
            </a:pPr>
            <a:endParaRPr lang="ru-RU"/>
          </a:p>
        </p:txBody>
      </p:sp>
      <p:sp>
        <p:nvSpPr>
          <p:cNvPr id="5" name="Rectangle 13"/>
          <p:cNvSpPr>
            <a:spLocks noGrp="1" noChangeArrowheads="1"/>
          </p:cNvSpPr>
          <p:nvPr>
            <p:ph type="sldNum" sz="quarter" idx="12"/>
          </p:nvPr>
        </p:nvSpPr>
        <p:spPr>
          <a:ln/>
        </p:spPr>
        <p:txBody>
          <a:bodyPr/>
          <a:lstStyle>
            <a:lvl1pPr>
              <a:defRPr/>
            </a:lvl1pPr>
          </a:lstStyle>
          <a:p>
            <a:pPr>
              <a:defRPr/>
            </a:pPr>
            <a:fld id="{29367851-AC5D-427A-A19E-EF64EB3E2A05}"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ru-RU"/>
          </a:p>
        </p:txBody>
      </p:sp>
      <p:sp>
        <p:nvSpPr>
          <p:cNvPr id="3" name="Rectangle 12"/>
          <p:cNvSpPr>
            <a:spLocks noGrp="1" noChangeArrowheads="1"/>
          </p:cNvSpPr>
          <p:nvPr>
            <p:ph type="ftr" sz="quarter" idx="11"/>
          </p:nvPr>
        </p:nvSpPr>
        <p:spPr>
          <a:ln/>
        </p:spPr>
        <p:txBody>
          <a:bodyPr/>
          <a:lstStyle>
            <a:lvl1pPr>
              <a:defRPr/>
            </a:lvl1pPr>
          </a:lstStyle>
          <a:p>
            <a:pPr>
              <a:defRPr/>
            </a:pPr>
            <a:endParaRPr lang="ru-RU"/>
          </a:p>
        </p:txBody>
      </p:sp>
      <p:sp>
        <p:nvSpPr>
          <p:cNvPr id="4" name="Rectangle 13"/>
          <p:cNvSpPr>
            <a:spLocks noGrp="1" noChangeArrowheads="1"/>
          </p:cNvSpPr>
          <p:nvPr>
            <p:ph type="sldNum" sz="quarter" idx="12"/>
          </p:nvPr>
        </p:nvSpPr>
        <p:spPr>
          <a:ln/>
        </p:spPr>
        <p:txBody>
          <a:bodyPr/>
          <a:lstStyle>
            <a:lvl1pPr>
              <a:defRPr/>
            </a:lvl1pPr>
          </a:lstStyle>
          <a:p>
            <a:pPr>
              <a:defRPr/>
            </a:pPr>
            <a:fld id="{6CB6DB92-0CCF-4E95-A967-D354CFC9A12B}"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AADFA90D-D13A-401D-AA2B-DDB470D829DB}"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1"/>
          <p:cNvSpPr>
            <a:spLocks noGrp="1" noChangeArrowheads="1"/>
          </p:cNvSpPr>
          <p:nvPr>
            <p:ph type="dt" sz="half" idx="10"/>
          </p:nvPr>
        </p:nvSpPr>
        <p:spPr>
          <a:ln/>
        </p:spPr>
        <p:txBody>
          <a:bodyPr/>
          <a:lstStyle>
            <a:lvl1pPr>
              <a:defRPr/>
            </a:lvl1pPr>
          </a:lstStyle>
          <a:p>
            <a:pPr>
              <a:defRPr/>
            </a:pPr>
            <a:endParaRPr 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p>
        </p:txBody>
      </p:sp>
      <p:sp>
        <p:nvSpPr>
          <p:cNvPr id="7" name="Rectangle 13"/>
          <p:cNvSpPr>
            <a:spLocks noGrp="1" noChangeArrowheads="1"/>
          </p:cNvSpPr>
          <p:nvPr>
            <p:ph type="sldNum" sz="quarter" idx="12"/>
          </p:nvPr>
        </p:nvSpPr>
        <p:spPr>
          <a:ln/>
        </p:spPr>
        <p:txBody>
          <a:bodyPr/>
          <a:lstStyle>
            <a:lvl1pPr>
              <a:defRPr/>
            </a:lvl1pPr>
          </a:lstStyle>
          <a:p>
            <a:pPr>
              <a:defRPr/>
            </a:pPr>
            <a:fld id="{DE354578-BC6A-4642-8888-BF1449E5E5ED}"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8"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447800" y="274638"/>
            <a:ext cx="7313613"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1447800" y="1600200"/>
            <a:ext cx="7313613"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35" name="Rectangle 11"/>
          <p:cNvSpPr>
            <a:spLocks noGrp="1" noChangeArrowheads="1"/>
          </p:cNvSpPr>
          <p:nvPr>
            <p:ph type="dt" sz="half" idx="2"/>
          </p:nvPr>
        </p:nvSpPr>
        <p:spPr bwMode="auto">
          <a:xfrm>
            <a:off x="1443038" y="6524625"/>
            <a:ext cx="21336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ru-RU"/>
          </a:p>
        </p:txBody>
      </p:sp>
      <p:sp>
        <p:nvSpPr>
          <p:cNvPr id="1036" name="Rectangle 12"/>
          <p:cNvSpPr>
            <a:spLocks noGrp="1" noChangeArrowheads="1"/>
          </p:cNvSpPr>
          <p:nvPr>
            <p:ph type="ftr" sz="quarter" idx="3"/>
          </p:nvPr>
        </p:nvSpPr>
        <p:spPr bwMode="auto">
          <a:xfrm>
            <a:off x="3733800" y="6524625"/>
            <a:ext cx="28956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smtClean="0"/>
            </a:lvl1pPr>
          </a:lstStyle>
          <a:p>
            <a:pPr>
              <a:defRPr/>
            </a:pPr>
            <a:endParaRPr lang="ru-RU"/>
          </a:p>
        </p:txBody>
      </p:sp>
      <p:sp>
        <p:nvSpPr>
          <p:cNvPr id="1037" name="Rectangle 13"/>
          <p:cNvSpPr>
            <a:spLocks noGrp="1" noChangeArrowheads="1"/>
          </p:cNvSpPr>
          <p:nvPr>
            <p:ph type="sldNum" sz="quarter" idx="4"/>
          </p:nvPr>
        </p:nvSpPr>
        <p:spPr bwMode="auto">
          <a:xfrm>
            <a:off x="6781800" y="6524625"/>
            <a:ext cx="2133600" cy="333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fld id="{9C387E27-E25D-413B-A74A-4327640B8B2E}"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81"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 id="2147483680" r:id="rId16"/>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endParaRPr lang="ru-RU" smtClean="0"/>
          </a:p>
        </p:txBody>
      </p:sp>
      <p:sp>
        <p:nvSpPr>
          <p:cNvPr id="3075" name="Rectangle 3"/>
          <p:cNvSpPr>
            <a:spLocks noGrp="1" noChangeArrowheads="1"/>
          </p:cNvSpPr>
          <p:nvPr>
            <p:ph type="body" idx="1"/>
          </p:nvPr>
        </p:nvSpPr>
        <p:spPr/>
        <p:txBody>
          <a:bodyPr/>
          <a:lstStyle/>
          <a:p>
            <a:pPr algn="ctr" eaLnBrk="1" hangingPunct="1">
              <a:buFontTx/>
              <a:buNone/>
            </a:pPr>
            <a:endParaRPr lang="ru-RU" sz="3600" smtClean="0">
              <a:solidFill>
                <a:schemeClr val="hlink"/>
              </a:solidFill>
            </a:endParaRPr>
          </a:p>
          <a:p>
            <a:pPr algn="ctr" eaLnBrk="1" hangingPunct="1">
              <a:buFontTx/>
              <a:buNone/>
            </a:pPr>
            <a:r>
              <a:rPr lang="ru-RU" sz="3600" smtClean="0">
                <a:solidFill>
                  <a:srgbClr val="0000CC"/>
                </a:solidFill>
              </a:rPr>
              <a:t>Государственная поддержка социально ориентированных НКО</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ru-RU" b="1" smtClean="0">
                <a:solidFill>
                  <a:srgbClr val="0000CC"/>
                </a:solidFill>
              </a:rPr>
              <a:t>Участники конкурса</a:t>
            </a:r>
            <a:r>
              <a:rPr lang="ru-RU" smtClean="0"/>
              <a:t> </a:t>
            </a:r>
          </a:p>
        </p:txBody>
      </p:sp>
      <p:sp>
        <p:nvSpPr>
          <p:cNvPr id="12291" name="Rectangle 73"/>
          <p:cNvSpPr>
            <a:spLocks noGrp="1" noChangeArrowheads="1"/>
          </p:cNvSpPr>
          <p:nvPr>
            <p:ph type="body" sz="half" idx="2"/>
          </p:nvPr>
        </p:nvSpPr>
        <p:spPr>
          <a:xfrm>
            <a:off x="1447800" y="1600200"/>
            <a:ext cx="7467600" cy="4525963"/>
          </a:xfrm>
          <a:noFill/>
        </p:spPr>
        <p:txBody>
          <a:bodyPr/>
          <a:lstStyle/>
          <a:p>
            <a:pPr eaLnBrk="1" hangingPunct="1"/>
            <a:r>
              <a:rPr lang="ru-RU" sz="3200" smtClean="0">
                <a:solidFill>
                  <a:srgbClr val="0000CC"/>
                </a:solidFill>
              </a:rPr>
              <a:t>Участниками конкурса могут быть:</a:t>
            </a:r>
          </a:p>
          <a:p>
            <a:pPr eaLnBrk="1" hangingPunct="1"/>
            <a:r>
              <a:rPr lang="ru-RU" sz="2000" smtClean="0">
                <a:solidFill>
                  <a:srgbClr val="0000CC"/>
                </a:solidFill>
              </a:rPr>
              <a:t> </a:t>
            </a:r>
            <a:r>
              <a:rPr lang="ru-RU" sz="2400" smtClean="0">
                <a:solidFill>
                  <a:srgbClr val="0000CC"/>
                </a:solidFill>
              </a:rPr>
              <a:t>некоммерческие организации, зарегистрированные в установленном федеральным законом порядке и осуществляющие на территории Красноярского края, в соответствии со своими учредительными документами, виды деятельности, предусмотренные статьей 31.1 Федерального закона «О некоммерческих организациях», не менее одного календарного года.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95"/>
          <p:cNvSpPr>
            <a:spLocks noGrp="1" noChangeArrowheads="1"/>
          </p:cNvSpPr>
          <p:nvPr>
            <p:ph type="title"/>
          </p:nvPr>
        </p:nvSpPr>
        <p:spPr>
          <a:xfrm>
            <a:off x="1447800" y="274638"/>
            <a:ext cx="7391400" cy="639762"/>
          </a:xfrm>
        </p:spPr>
        <p:txBody>
          <a:bodyPr/>
          <a:lstStyle/>
          <a:p>
            <a:pPr eaLnBrk="1" hangingPunct="1"/>
            <a:r>
              <a:rPr lang="ru-RU" sz="3200" smtClean="0">
                <a:solidFill>
                  <a:srgbClr val="0000CC"/>
                </a:solidFill>
              </a:rPr>
              <a:t>Участниками конкурса не могут быть</a:t>
            </a:r>
          </a:p>
        </p:txBody>
      </p:sp>
      <p:sp>
        <p:nvSpPr>
          <p:cNvPr id="13315" name="Rectangle 96"/>
          <p:cNvSpPr>
            <a:spLocks noGrp="1" noChangeArrowheads="1"/>
          </p:cNvSpPr>
          <p:nvPr>
            <p:ph type="body" sz="half" idx="1"/>
          </p:nvPr>
        </p:nvSpPr>
        <p:spPr>
          <a:xfrm>
            <a:off x="1447800" y="914400"/>
            <a:ext cx="7315200" cy="4953000"/>
          </a:xfrm>
        </p:spPr>
        <p:txBody>
          <a:bodyPr/>
          <a:lstStyle/>
          <a:p>
            <a:pPr eaLnBrk="1" hangingPunct="1">
              <a:lnSpc>
                <a:spcPct val="90000"/>
              </a:lnSpc>
            </a:pPr>
            <a:r>
              <a:rPr lang="ru-RU" sz="2400" smtClean="0">
                <a:solidFill>
                  <a:srgbClr val="0000CC"/>
                </a:solidFill>
              </a:rPr>
              <a:t>физические лица;</a:t>
            </a:r>
          </a:p>
          <a:p>
            <a:pPr eaLnBrk="1" hangingPunct="1">
              <a:lnSpc>
                <a:spcPct val="90000"/>
              </a:lnSpc>
            </a:pPr>
            <a:r>
              <a:rPr lang="ru-RU" sz="2400" smtClean="0">
                <a:solidFill>
                  <a:srgbClr val="0000CC"/>
                </a:solidFill>
              </a:rPr>
              <a:t>коммерческие организации;</a:t>
            </a:r>
          </a:p>
          <a:p>
            <a:pPr eaLnBrk="1" hangingPunct="1">
              <a:lnSpc>
                <a:spcPct val="90000"/>
              </a:lnSpc>
            </a:pPr>
            <a:r>
              <a:rPr lang="ru-RU" sz="2400" smtClean="0">
                <a:solidFill>
                  <a:srgbClr val="0000CC"/>
                </a:solidFill>
              </a:rPr>
              <a:t>государственные корпорации;</a:t>
            </a:r>
          </a:p>
          <a:p>
            <a:pPr eaLnBrk="1" hangingPunct="1">
              <a:lnSpc>
                <a:spcPct val="90000"/>
              </a:lnSpc>
            </a:pPr>
            <a:r>
              <a:rPr lang="ru-RU" sz="2400" smtClean="0">
                <a:solidFill>
                  <a:srgbClr val="0000CC"/>
                </a:solidFill>
              </a:rPr>
              <a:t>государственные компании;</a:t>
            </a:r>
          </a:p>
          <a:p>
            <a:pPr eaLnBrk="1" hangingPunct="1">
              <a:lnSpc>
                <a:spcPct val="90000"/>
              </a:lnSpc>
            </a:pPr>
            <a:r>
              <a:rPr lang="ru-RU" sz="2400" smtClean="0">
                <a:solidFill>
                  <a:srgbClr val="0000CC"/>
                </a:solidFill>
              </a:rPr>
              <a:t>политические партии;</a:t>
            </a:r>
          </a:p>
          <a:p>
            <a:pPr eaLnBrk="1" hangingPunct="1">
              <a:lnSpc>
                <a:spcPct val="90000"/>
              </a:lnSpc>
            </a:pPr>
            <a:r>
              <a:rPr lang="ru-RU" sz="2400" smtClean="0">
                <a:solidFill>
                  <a:srgbClr val="0000CC"/>
                </a:solidFill>
              </a:rPr>
              <a:t>государственные учреждения;</a:t>
            </a:r>
          </a:p>
          <a:p>
            <a:pPr eaLnBrk="1" hangingPunct="1">
              <a:lnSpc>
                <a:spcPct val="90000"/>
              </a:lnSpc>
            </a:pPr>
            <a:r>
              <a:rPr lang="ru-RU" sz="2400" smtClean="0">
                <a:solidFill>
                  <a:srgbClr val="0000CC"/>
                </a:solidFill>
              </a:rPr>
              <a:t>муниципальные учреждения;</a:t>
            </a:r>
          </a:p>
          <a:p>
            <a:pPr eaLnBrk="1" hangingPunct="1">
              <a:lnSpc>
                <a:spcPct val="90000"/>
              </a:lnSpc>
            </a:pPr>
            <a:r>
              <a:rPr lang="ru-RU" sz="2400" smtClean="0">
                <a:solidFill>
                  <a:srgbClr val="0000CC"/>
                </a:solidFill>
              </a:rPr>
              <a:t>общественные объединения, не являющиеся юридическими лицами;</a:t>
            </a:r>
          </a:p>
          <a:p>
            <a:pPr eaLnBrk="1" hangingPunct="1">
              <a:lnSpc>
                <a:spcPct val="90000"/>
              </a:lnSpc>
            </a:pPr>
            <a:r>
              <a:rPr lang="ru-RU" sz="2400" smtClean="0">
                <a:solidFill>
                  <a:srgbClr val="0000CC"/>
                </a:solidFill>
              </a:rPr>
              <a:t>некоммерческие организации, представители которых являются членами конкурсной комиссии.</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ru-RU" sz="3200" b="1" smtClean="0">
                <a:solidFill>
                  <a:srgbClr val="0000CC"/>
                </a:solidFill>
              </a:rPr>
              <a:t>Критерии оценки заявок на участие в конкурсе</a:t>
            </a:r>
            <a:r>
              <a:rPr lang="ru-RU" smtClean="0"/>
              <a:t> </a:t>
            </a:r>
          </a:p>
        </p:txBody>
      </p:sp>
      <p:sp>
        <p:nvSpPr>
          <p:cNvPr id="14339" name="Rectangle 94"/>
          <p:cNvSpPr>
            <a:spLocks noGrp="1" noChangeArrowheads="1"/>
          </p:cNvSpPr>
          <p:nvPr>
            <p:ph type="body" sz="half" idx="2"/>
          </p:nvPr>
        </p:nvSpPr>
        <p:spPr>
          <a:xfrm>
            <a:off x="1447800" y="1600200"/>
            <a:ext cx="7315200" cy="4525963"/>
          </a:xfrm>
        </p:spPr>
        <p:txBody>
          <a:bodyPr/>
          <a:lstStyle/>
          <a:p>
            <a:pPr eaLnBrk="1" hangingPunct="1"/>
            <a:r>
              <a:rPr lang="ru-RU" sz="2400" smtClean="0">
                <a:solidFill>
                  <a:srgbClr val="0000CC"/>
                </a:solidFill>
              </a:rPr>
              <a:t>Критерии значимости и актуальности Проекта </a:t>
            </a:r>
          </a:p>
          <a:p>
            <a:pPr eaLnBrk="1" hangingPunct="1"/>
            <a:r>
              <a:rPr lang="ru-RU" sz="2400" smtClean="0">
                <a:solidFill>
                  <a:srgbClr val="0000CC"/>
                </a:solidFill>
              </a:rPr>
              <a:t>Критерии экономической эффективности </a:t>
            </a:r>
          </a:p>
          <a:p>
            <a:pPr eaLnBrk="1" hangingPunct="1"/>
            <a:r>
              <a:rPr lang="ru-RU" sz="2000" smtClean="0">
                <a:solidFill>
                  <a:srgbClr val="0000CC"/>
                </a:solidFill>
              </a:rPr>
              <a:t>соотношение планируемых расходов на реализацию Проекта и ожидаемых результатов;</a:t>
            </a:r>
          </a:p>
          <a:p>
            <a:pPr eaLnBrk="1" hangingPunct="1"/>
            <a:r>
              <a:rPr lang="ru-RU" sz="2000" smtClean="0">
                <a:solidFill>
                  <a:srgbClr val="0000CC"/>
                </a:solidFill>
              </a:rPr>
              <a:t>реалистичность и обоснованность расходов на реализацию Проекта;</a:t>
            </a:r>
          </a:p>
          <a:p>
            <a:pPr eaLnBrk="1" hangingPunct="1"/>
            <a:r>
              <a:rPr lang="ru-RU" sz="2000" smtClean="0">
                <a:solidFill>
                  <a:srgbClr val="0000CC"/>
                </a:solidFill>
              </a:rPr>
              <a:t>объем предполагаемых поступлений на реализацию Проекта, собственных средств, средств из внебюджетных источников включая денежные средства, иное имущество, имущественные права, безвозмездно выполняемые работы и оказываемые услуги, труд добровольцев в размере не менее десяти процентов общей суммы расходов на реализацию проекта</a:t>
            </a:r>
            <a:endParaRPr lang="ru-RU" sz="2400" smtClean="0"/>
          </a:p>
          <a:p>
            <a:pPr eaLnBrk="1" hangingPunct="1"/>
            <a:endParaRPr lang="ru-RU" sz="24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447800" y="274638"/>
            <a:ext cx="7010400" cy="182562"/>
          </a:xfrm>
        </p:spPr>
        <p:txBody>
          <a:bodyPr/>
          <a:lstStyle/>
          <a:p>
            <a:pPr eaLnBrk="1" hangingPunct="1"/>
            <a:endParaRPr lang="ru-RU" sz="3200" smtClean="0"/>
          </a:p>
        </p:txBody>
      </p:sp>
      <p:sp>
        <p:nvSpPr>
          <p:cNvPr id="15363" name="Rectangle 3"/>
          <p:cNvSpPr>
            <a:spLocks noGrp="1" noChangeArrowheads="1"/>
          </p:cNvSpPr>
          <p:nvPr>
            <p:ph type="body" idx="1"/>
          </p:nvPr>
        </p:nvSpPr>
        <p:spPr>
          <a:xfrm>
            <a:off x="1447800" y="914400"/>
            <a:ext cx="7391400" cy="5211763"/>
          </a:xfrm>
        </p:spPr>
        <p:txBody>
          <a:bodyPr/>
          <a:lstStyle/>
          <a:p>
            <a:pPr eaLnBrk="1" hangingPunct="1"/>
            <a:r>
              <a:rPr lang="ru-RU" sz="2400" smtClean="0">
                <a:solidFill>
                  <a:srgbClr val="0000CC"/>
                </a:solidFill>
              </a:rPr>
              <a:t>Критерии социальной эффективности</a:t>
            </a:r>
            <a:r>
              <a:rPr lang="ru-RU" smtClean="0">
                <a:solidFill>
                  <a:srgbClr val="0000CC"/>
                </a:solidFill>
              </a:rPr>
              <a:t> </a:t>
            </a:r>
          </a:p>
          <a:p>
            <a:pPr eaLnBrk="1" hangingPunct="1">
              <a:buFontTx/>
              <a:buNone/>
            </a:pPr>
            <a:r>
              <a:rPr lang="ru-RU" smtClean="0">
                <a:solidFill>
                  <a:srgbClr val="0000CC"/>
                </a:solidFill>
              </a:rPr>
              <a:t>	</a:t>
            </a:r>
            <a:r>
              <a:rPr lang="ru-RU" sz="2000" smtClean="0">
                <a:solidFill>
                  <a:srgbClr val="0000CC"/>
                </a:solidFill>
              </a:rPr>
              <a:t>наличие и реалистичность значений показателей результативности реализации Проекта, их соответствие задачам Проекта;</a:t>
            </a:r>
          </a:p>
          <a:p>
            <a:pPr eaLnBrk="1" hangingPunct="1"/>
            <a:r>
              <a:rPr lang="ru-RU" sz="2000" smtClean="0">
                <a:solidFill>
                  <a:srgbClr val="0000CC"/>
                </a:solidFill>
              </a:rPr>
              <a:t>соответствие ожидаемых результатов реализации Проекта, запланированным мероприятиям;</a:t>
            </a:r>
          </a:p>
          <a:p>
            <a:pPr eaLnBrk="1" hangingPunct="1"/>
            <a:r>
              <a:rPr lang="ru-RU" sz="2000" smtClean="0">
                <a:solidFill>
                  <a:srgbClr val="0000CC"/>
                </a:solidFill>
              </a:rPr>
              <a:t>степень влияния мероприятий Проекта на улучшение состояния целевой группы;</a:t>
            </a:r>
          </a:p>
          <a:p>
            <a:pPr eaLnBrk="1" hangingPunct="1"/>
            <a:r>
              <a:rPr lang="ru-RU" sz="2000" smtClean="0">
                <a:solidFill>
                  <a:srgbClr val="0000CC"/>
                </a:solidFill>
              </a:rPr>
              <a:t>количество добровольцев, которых планируется привлечь к реализации Проекта</a:t>
            </a:r>
          </a:p>
          <a:p>
            <a:pPr eaLnBrk="1" hangingPunct="1"/>
            <a:r>
              <a:rPr lang="ru-RU" sz="2400" smtClean="0">
                <a:solidFill>
                  <a:srgbClr val="0000CC"/>
                </a:solidFill>
              </a:rPr>
              <a:t>Критерии профессиональной компетенции</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447800" y="381000"/>
            <a:ext cx="7391400" cy="1752600"/>
          </a:xfrm>
        </p:spPr>
        <p:txBody>
          <a:bodyPr/>
          <a:lstStyle/>
          <a:p>
            <a:pPr eaLnBrk="1" hangingPunct="1"/>
            <a:r>
              <a:rPr lang="ru-RU" sz="2000" smtClean="0">
                <a:solidFill>
                  <a:srgbClr val="0000CC"/>
                </a:solidFill>
              </a:rPr>
              <a:t>Предоставленные субсидии могут быть использованы только на цели, указанные в договоре в соответствии с Проектом и СОНКО вправе осуществлять в соответствии с Проектами расходы на свое содержание и ведение уставной деятельности:</a:t>
            </a:r>
          </a:p>
        </p:txBody>
      </p:sp>
      <p:sp>
        <p:nvSpPr>
          <p:cNvPr id="16387" name="Rectangle 3"/>
          <p:cNvSpPr>
            <a:spLocks noGrp="1" noChangeArrowheads="1"/>
          </p:cNvSpPr>
          <p:nvPr>
            <p:ph type="body" idx="1"/>
          </p:nvPr>
        </p:nvSpPr>
        <p:spPr>
          <a:xfrm>
            <a:off x="1447800" y="2209800"/>
            <a:ext cx="7315200" cy="3581400"/>
          </a:xfrm>
        </p:spPr>
        <p:txBody>
          <a:bodyPr/>
          <a:lstStyle/>
          <a:p>
            <a:pPr eaLnBrk="1" hangingPunct="1">
              <a:buFontTx/>
              <a:buNone/>
            </a:pPr>
            <a:r>
              <a:rPr lang="ru-RU" sz="2000" smtClean="0"/>
              <a:t>	</a:t>
            </a:r>
            <a:r>
              <a:rPr lang="ru-RU" sz="2400" smtClean="0">
                <a:solidFill>
                  <a:srgbClr val="0000CC"/>
                </a:solidFill>
              </a:rPr>
              <a:t>оплата труда;</a:t>
            </a:r>
          </a:p>
          <a:p>
            <a:pPr eaLnBrk="1" hangingPunct="1">
              <a:buFontTx/>
              <a:buNone/>
            </a:pPr>
            <a:r>
              <a:rPr lang="ru-RU" sz="2400" smtClean="0">
                <a:solidFill>
                  <a:srgbClr val="0000CC"/>
                </a:solidFill>
              </a:rPr>
              <a:t>	оплата товаров, работ, услуг;</a:t>
            </a:r>
          </a:p>
          <a:p>
            <a:pPr eaLnBrk="1" hangingPunct="1">
              <a:buFontTx/>
              <a:buNone/>
            </a:pPr>
            <a:r>
              <a:rPr lang="ru-RU" sz="2400" smtClean="0">
                <a:solidFill>
                  <a:srgbClr val="0000CC"/>
                </a:solidFill>
              </a:rPr>
              <a:t>	арендная плата;</a:t>
            </a:r>
          </a:p>
          <a:p>
            <a:pPr eaLnBrk="1" hangingPunct="1">
              <a:buFontTx/>
              <a:buNone/>
            </a:pPr>
            <a:r>
              <a:rPr lang="ru-RU" sz="2400" smtClean="0">
                <a:solidFill>
                  <a:srgbClr val="0000CC"/>
                </a:solidFill>
              </a:rPr>
              <a:t>	уплата налогов, сборов, страховых взносов и иных обязательных платежей в бюджетную систему Российской Федерации;</a:t>
            </a:r>
          </a:p>
          <a:p>
            <a:pPr eaLnBrk="1" hangingPunct="1">
              <a:buFontTx/>
              <a:buNone/>
            </a:pPr>
            <a:r>
              <a:rPr lang="ru-RU" sz="2400" smtClean="0">
                <a:solidFill>
                  <a:srgbClr val="0000CC"/>
                </a:solidFill>
              </a:rPr>
              <a:t>	прочие расходы.</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ru-RU" sz="2000" smtClean="0">
                <a:solidFill>
                  <a:srgbClr val="0000CC"/>
                </a:solidFill>
              </a:rPr>
              <a:t>За счет предоставленных субсидий социально ориентированным некоммерческим организациям запрещается осуществлять следующие расходы:</a:t>
            </a:r>
            <a:r>
              <a:rPr lang="ru-RU" sz="2000" smtClean="0"/>
              <a:t/>
            </a:r>
            <a:br>
              <a:rPr lang="ru-RU" sz="2000" smtClean="0"/>
            </a:br>
            <a:endParaRPr lang="ru-RU" sz="2000" smtClean="0"/>
          </a:p>
        </p:txBody>
      </p:sp>
      <p:sp>
        <p:nvSpPr>
          <p:cNvPr id="17411" name="Rectangle 3"/>
          <p:cNvSpPr>
            <a:spLocks noGrp="1" noChangeArrowheads="1"/>
          </p:cNvSpPr>
          <p:nvPr>
            <p:ph type="body" idx="1"/>
          </p:nvPr>
        </p:nvSpPr>
        <p:spPr/>
        <p:txBody>
          <a:bodyPr/>
          <a:lstStyle/>
          <a:p>
            <a:pPr eaLnBrk="1" hangingPunct="1">
              <a:lnSpc>
                <a:spcPct val="90000"/>
              </a:lnSpc>
            </a:pPr>
            <a:r>
              <a:rPr lang="ru-RU" sz="2000" smtClean="0">
                <a:solidFill>
                  <a:srgbClr val="0000CC"/>
                </a:solidFill>
              </a:rPr>
              <a:t>расходы, связанные с осуществлением предпринимательской деятельности и оказанием помощи коммерческим организациям;</a:t>
            </a:r>
          </a:p>
          <a:p>
            <a:pPr eaLnBrk="1" hangingPunct="1">
              <a:lnSpc>
                <a:spcPct val="90000"/>
              </a:lnSpc>
            </a:pPr>
            <a:r>
              <a:rPr lang="ru-RU" sz="2000" smtClean="0">
                <a:solidFill>
                  <a:srgbClr val="0000CC"/>
                </a:solidFill>
              </a:rPr>
              <a:t>расходы, связанные с осуществлением деятельности, напрямую не связанной с Проектами;</a:t>
            </a:r>
          </a:p>
          <a:p>
            <a:pPr eaLnBrk="1" hangingPunct="1">
              <a:lnSpc>
                <a:spcPct val="90000"/>
              </a:lnSpc>
            </a:pPr>
            <a:r>
              <a:rPr lang="ru-RU" sz="2000" smtClean="0">
                <a:solidFill>
                  <a:srgbClr val="0000CC"/>
                </a:solidFill>
              </a:rPr>
              <a:t>расходы на поддержку политических партий и кампаний;</a:t>
            </a:r>
          </a:p>
          <a:p>
            <a:pPr eaLnBrk="1" hangingPunct="1">
              <a:lnSpc>
                <a:spcPct val="90000"/>
              </a:lnSpc>
            </a:pPr>
            <a:r>
              <a:rPr lang="ru-RU" sz="2000" smtClean="0">
                <a:solidFill>
                  <a:srgbClr val="0000CC"/>
                </a:solidFill>
              </a:rPr>
              <a:t>расходы на проведение митингов, демонстраций, пикетирований;</a:t>
            </a:r>
          </a:p>
          <a:p>
            <a:pPr eaLnBrk="1" hangingPunct="1">
              <a:lnSpc>
                <a:spcPct val="90000"/>
              </a:lnSpc>
            </a:pPr>
            <a:r>
              <a:rPr lang="ru-RU" sz="2000" smtClean="0">
                <a:solidFill>
                  <a:srgbClr val="0000CC"/>
                </a:solidFill>
              </a:rPr>
              <a:t>расходы на фундаментальные научные исследования;</a:t>
            </a:r>
          </a:p>
          <a:p>
            <a:pPr eaLnBrk="1" hangingPunct="1">
              <a:lnSpc>
                <a:spcPct val="90000"/>
              </a:lnSpc>
            </a:pPr>
            <a:r>
              <a:rPr lang="ru-RU" sz="2000" smtClean="0">
                <a:solidFill>
                  <a:srgbClr val="0000CC"/>
                </a:solidFill>
              </a:rPr>
              <a:t>расходы на приобретение алкогольных напитков и табачной продукции;</a:t>
            </a:r>
          </a:p>
          <a:p>
            <a:pPr eaLnBrk="1" hangingPunct="1">
              <a:lnSpc>
                <a:spcPct val="90000"/>
              </a:lnSpc>
            </a:pPr>
            <a:r>
              <a:rPr lang="ru-RU" sz="2000" smtClean="0">
                <a:solidFill>
                  <a:srgbClr val="0000CC"/>
                </a:solidFill>
              </a:rPr>
              <a:t>уплата штрафов.</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ru-RU" smtClean="0">
                <a:solidFill>
                  <a:srgbClr val="0000CC"/>
                </a:solidFill>
              </a:rPr>
              <a:t>Инициативы</a:t>
            </a:r>
            <a:r>
              <a:rPr lang="ru-RU" smtClean="0"/>
              <a:t> </a:t>
            </a:r>
            <a:r>
              <a:rPr lang="ru-RU" smtClean="0">
                <a:solidFill>
                  <a:srgbClr val="0000CC"/>
                </a:solidFill>
              </a:rPr>
              <a:t>Правительства РФ</a:t>
            </a:r>
          </a:p>
        </p:txBody>
      </p:sp>
      <p:sp>
        <p:nvSpPr>
          <p:cNvPr id="4099" name="Rectangle 3"/>
          <p:cNvSpPr>
            <a:spLocks noGrp="1" noChangeArrowheads="1"/>
          </p:cNvSpPr>
          <p:nvPr>
            <p:ph type="body" idx="1"/>
          </p:nvPr>
        </p:nvSpPr>
        <p:spPr/>
        <p:txBody>
          <a:bodyPr/>
          <a:lstStyle/>
          <a:p>
            <a:pPr lvl="4" algn="ctr" eaLnBrk="1" hangingPunct="1">
              <a:buFontTx/>
              <a:buNone/>
            </a:pPr>
            <a:r>
              <a:rPr lang="ru-RU" b="1" smtClean="0">
                <a:solidFill>
                  <a:srgbClr val="0000FF"/>
                </a:solidFill>
              </a:rPr>
              <a:t>Федеральный закон от 05.10.2010 № 40-ФЗ</a:t>
            </a:r>
            <a:r>
              <a:rPr lang="ru-RU" smtClean="0">
                <a:solidFill>
                  <a:srgbClr val="0000FF"/>
                </a:solidFill>
              </a:rPr>
              <a:t> </a:t>
            </a:r>
          </a:p>
          <a:p>
            <a:pPr lvl="4" algn="ctr" eaLnBrk="1" hangingPunct="1">
              <a:buFontTx/>
              <a:buNone/>
            </a:pPr>
            <a:r>
              <a:rPr lang="ru-RU" smtClean="0">
                <a:solidFill>
                  <a:srgbClr val="0000FF"/>
                </a:solidFill>
              </a:rPr>
              <a:t>«О внесении изменений в отдельные законодательные акты Российской Федерации по вопросу поддержки социально ориентированных некоммерческих организаций» </a:t>
            </a:r>
          </a:p>
          <a:p>
            <a:pPr lvl="4" algn="ctr" eaLnBrk="1" hangingPunct="1">
              <a:buFontTx/>
              <a:buNone/>
            </a:pPr>
            <a:endParaRPr lang="ru-RU" smtClean="0">
              <a:solidFill>
                <a:srgbClr val="0000FF"/>
              </a:solidFill>
            </a:endParaRPr>
          </a:p>
          <a:p>
            <a:pPr lvl="4" algn="ctr" eaLnBrk="1" hangingPunct="1">
              <a:buFontTx/>
              <a:buNone/>
            </a:pPr>
            <a:r>
              <a:rPr lang="ru-RU" b="1" smtClean="0">
                <a:solidFill>
                  <a:srgbClr val="0000FF"/>
                </a:solidFill>
              </a:rPr>
              <a:t>Постановление Правительства от 16.04.2011</a:t>
            </a:r>
            <a:r>
              <a:rPr lang="ru-RU" smtClean="0">
                <a:solidFill>
                  <a:srgbClr val="0000FF"/>
                </a:solidFill>
              </a:rPr>
              <a:t> </a:t>
            </a:r>
            <a:r>
              <a:rPr lang="ru-RU" b="1" smtClean="0">
                <a:solidFill>
                  <a:srgbClr val="0000FF"/>
                </a:solidFill>
              </a:rPr>
              <a:t>№ 276 </a:t>
            </a:r>
            <a:r>
              <a:rPr lang="ru-RU" smtClean="0">
                <a:solidFill>
                  <a:srgbClr val="0000FF"/>
                </a:solidFill>
              </a:rPr>
              <a:t>«О внесении изменений в Положение о Министерстве экономического развития Российской Федерации»</a:t>
            </a:r>
          </a:p>
          <a:p>
            <a:pPr lvl="4" algn="ctr" eaLnBrk="1" hangingPunct="1">
              <a:buFontTx/>
              <a:buNone/>
            </a:pPr>
            <a:endParaRPr lang="ru-RU" b="1" smtClean="0">
              <a:solidFill>
                <a:srgbClr val="0000FF"/>
              </a:solidFill>
            </a:endParaRPr>
          </a:p>
          <a:p>
            <a:pPr lvl="4" algn="ctr" eaLnBrk="1" hangingPunct="1">
              <a:buFontTx/>
              <a:buNone/>
            </a:pPr>
            <a:r>
              <a:rPr lang="ru-RU" b="1" smtClean="0">
                <a:solidFill>
                  <a:srgbClr val="0000FF"/>
                </a:solidFill>
              </a:rPr>
              <a:t>Постановление Правительства от 23.08.2011</a:t>
            </a:r>
            <a:r>
              <a:rPr lang="ru-RU" smtClean="0">
                <a:solidFill>
                  <a:srgbClr val="0000FF"/>
                </a:solidFill>
              </a:rPr>
              <a:t> </a:t>
            </a:r>
            <a:r>
              <a:rPr lang="ru-RU" b="1" smtClean="0">
                <a:solidFill>
                  <a:srgbClr val="0000FF"/>
                </a:solidFill>
              </a:rPr>
              <a:t>№ 713 </a:t>
            </a:r>
            <a:endParaRPr lang="ru-RU" smtClean="0">
              <a:solidFill>
                <a:srgbClr val="0000FF"/>
              </a:solidFill>
            </a:endParaRPr>
          </a:p>
          <a:p>
            <a:pPr lvl="4" algn="ctr" eaLnBrk="1" hangingPunct="1">
              <a:buFontTx/>
              <a:buNone/>
            </a:pPr>
            <a:r>
              <a:rPr lang="ru-RU" smtClean="0">
                <a:solidFill>
                  <a:srgbClr val="0000FF"/>
                </a:solidFill>
              </a:rPr>
              <a:t>«О предоставлении поддержки социально ориентированным некоммерческим организациям» </a:t>
            </a:r>
          </a:p>
          <a:p>
            <a:pPr lvl="4" eaLnBrk="1" hangingPunct="1">
              <a:buFontTx/>
              <a:buNone/>
            </a:pPr>
            <a:endParaRPr lang="ru-RU" smtClean="0">
              <a:solidFill>
                <a:srgbClr val="0000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ru-RU" sz="2800" b="1" smtClean="0">
                <a:solidFill>
                  <a:srgbClr val="0000CC"/>
                </a:solidFill>
              </a:rPr>
              <a:t>Основные направления поддержки социально ориентированных НКО</a:t>
            </a:r>
          </a:p>
        </p:txBody>
      </p:sp>
      <p:sp>
        <p:nvSpPr>
          <p:cNvPr id="5123" name="Rectangle 3"/>
          <p:cNvSpPr>
            <a:spLocks noGrp="1" noChangeArrowheads="1"/>
          </p:cNvSpPr>
          <p:nvPr>
            <p:ph type="body" idx="1"/>
          </p:nvPr>
        </p:nvSpPr>
        <p:spPr/>
        <p:txBody>
          <a:bodyPr/>
          <a:lstStyle/>
          <a:p>
            <a:pPr eaLnBrk="1" hangingPunct="1"/>
            <a:r>
              <a:rPr lang="ru-RU" sz="2400" smtClean="0">
                <a:solidFill>
                  <a:srgbClr val="0000FF"/>
                </a:solidFill>
              </a:rPr>
              <a:t>поддержка реализации проектов социально ориентированных некоммерческих организаций, направленных на решение актуальных социальных проблем</a:t>
            </a:r>
          </a:p>
          <a:p>
            <a:pPr eaLnBrk="1" hangingPunct="1"/>
            <a:r>
              <a:rPr lang="ru-RU" sz="2400" smtClean="0">
                <a:solidFill>
                  <a:srgbClr val="0000FF"/>
                </a:solidFill>
              </a:rPr>
              <a:t>формирование благоприятных условий деятельности социально ориентированных некоммерческих организаций</a:t>
            </a:r>
          </a:p>
          <a:p>
            <a:pPr eaLnBrk="1" hangingPunct="1"/>
            <a:r>
              <a:rPr lang="ru-RU" sz="2400" smtClean="0">
                <a:solidFill>
                  <a:srgbClr val="0000FF"/>
                </a:solidFill>
              </a:rPr>
              <a:t>обеспечение организационно-технического сопровождения реализуемых мероприятий</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ru-RU" sz="2800" b="1" smtClean="0">
                <a:solidFill>
                  <a:srgbClr val="0000CC"/>
                </a:solidFill>
              </a:rPr>
              <a:t>Средства на реализацию мероприятий по поддержке социально ориентированных НКО в 2011 году</a:t>
            </a:r>
            <a:r>
              <a:rPr lang="ru-RU" sz="3200" smtClean="0"/>
              <a:t> </a:t>
            </a:r>
          </a:p>
        </p:txBody>
      </p:sp>
      <p:sp>
        <p:nvSpPr>
          <p:cNvPr id="6147" name="Rectangle 3"/>
          <p:cNvSpPr>
            <a:spLocks noGrp="1" noChangeArrowheads="1"/>
          </p:cNvSpPr>
          <p:nvPr>
            <p:ph type="body" idx="1"/>
          </p:nvPr>
        </p:nvSpPr>
        <p:spPr/>
        <p:txBody>
          <a:bodyPr/>
          <a:lstStyle/>
          <a:p>
            <a:pPr eaLnBrk="1" hangingPunct="1">
              <a:lnSpc>
                <a:spcPct val="80000"/>
              </a:lnSpc>
            </a:pPr>
            <a:r>
              <a:rPr lang="ru-RU" sz="1800" smtClean="0">
                <a:solidFill>
                  <a:srgbClr val="0000FF"/>
                </a:solidFill>
              </a:rPr>
              <a:t>600 млн. рублей  -  субъектам РФ на цели реализации программ поддержки социально ориентированных НКО</a:t>
            </a:r>
          </a:p>
          <a:p>
            <a:pPr eaLnBrk="1" hangingPunct="1">
              <a:lnSpc>
                <a:spcPct val="80000"/>
              </a:lnSpc>
            </a:pPr>
            <a:r>
              <a:rPr lang="ru-RU" sz="1800" smtClean="0">
                <a:solidFill>
                  <a:srgbClr val="0000FF"/>
                </a:solidFill>
              </a:rPr>
              <a:t>132  млн. рублей - на поддержку проектов социально ориентированных НКО по приоритетным направлениям деятельности, а также на предоставление информационной, консультационной и методической поддержки деятельности социально ориентированных НКО</a:t>
            </a:r>
          </a:p>
          <a:p>
            <a:pPr eaLnBrk="1" hangingPunct="1">
              <a:lnSpc>
                <a:spcPct val="80000"/>
              </a:lnSpc>
            </a:pPr>
            <a:r>
              <a:rPr lang="ru-RU" sz="1800" smtClean="0">
                <a:solidFill>
                  <a:srgbClr val="0000FF"/>
                </a:solidFill>
              </a:rPr>
              <a:t>48 млн. рублей - на организационно-техническое сопровождение мероприятий по поддержке социально ориентированных НКО (научно-исследовательские работы, мониторинг и анализ показателей деятельности социально ориентированных НКО, информационная поддержка благотворительной деятельности, добровольчества и др.)</a:t>
            </a:r>
          </a:p>
          <a:p>
            <a:pPr eaLnBrk="1" hangingPunct="1">
              <a:lnSpc>
                <a:spcPct val="80000"/>
              </a:lnSpc>
            </a:pPr>
            <a:r>
              <a:rPr lang="ru-RU" sz="1800" smtClean="0">
                <a:solidFill>
                  <a:srgbClr val="0000FF"/>
                </a:solidFill>
              </a:rPr>
              <a:t>100 млн. рублей - на повышение квалификации работников социально ориентированных НКО, а также государственных и муниципальных служащих, работающих с некоммерческим сектором</a:t>
            </a:r>
            <a:endParaRPr lang="ru-RU" sz="18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ru-RU" sz="1800" smtClean="0">
                <a:solidFill>
                  <a:srgbClr val="0000CC"/>
                </a:solidFill>
              </a:rPr>
              <a:t>Приоритетные направления поддержки социально ориентированных некоммерческих организаций осуществляющих виды деятельности в соответствии со статьей 31.1 Федерального закона от 12.01.1996 № 7-ФЗ "О некоммерческих организациях» (далее – Федеральный закон «О некоммерческих организациях»).</a:t>
            </a:r>
          </a:p>
        </p:txBody>
      </p:sp>
      <p:sp>
        <p:nvSpPr>
          <p:cNvPr id="7171" name="Rectangle 3"/>
          <p:cNvSpPr>
            <a:spLocks noGrp="1" noChangeArrowheads="1"/>
          </p:cNvSpPr>
          <p:nvPr>
            <p:ph type="body" idx="1"/>
          </p:nvPr>
        </p:nvSpPr>
        <p:spPr/>
        <p:txBody>
          <a:bodyPr/>
          <a:lstStyle/>
          <a:p>
            <a:pPr eaLnBrk="1" hangingPunct="1">
              <a:lnSpc>
                <a:spcPct val="90000"/>
              </a:lnSpc>
            </a:pPr>
            <a:r>
              <a:rPr lang="ru-RU" sz="2000" smtClean="0">
                <a:solidFill>
                  <a:srgbClr val="0000CC"/>
                </a:solidFill>
              </a:rPr>
              <a:t>1. Профилактика социального сиротства, поддержка материнства и детства; </a:t>
            </a:r>
            <a:br>
              <a:rPr lang="ru-RU" sz="2000" smtClean="0">
                <a:solidFill>
                  <a:srgbClr val="0000CC"/>
                </a:solidFill>
              </a:rPr>
            </a:br>
            <a:r>
              <a:rPr lang="ru-RU" sz="2000" smtClean="0">
                <a:solidFill>
                  <a:srgbClr val="0000CC"/>
                </a:solidFill>
              </a:rPr>
              <a:t>    2. Повышение качества жизни людей пожилого возраста; </a:t>
            </a:r>
            <a:br>
              <a:rPr lang="ru-RU" sz="2000" smtClean="0">
                <a:solidFill>
                  <a:srgbClr val="0000CC"/>
                </a:solidFill>
              </a:rPr>
            </a:br>
            <a:r>
              <a:rPr lang="ru-RU" sz="2000" smtClean="0">
                <a:solidFill>
                  <a:srgbClr val="0000CC"/>
                </a:solidFill>
              </a:rPr>
              <a:t>    3. Социальная адаптация инвалидов и их семей; </a:t>
            </a:r>
            <a:br>
              <a:rPr lang="ru-RU" sz="2000" smtClean="0">
                <a:solidFill>
                  <a:srgbClr val="0000CC"/>
                </a:solidFill>
              </a:rPr>
            </a:br>
            <a:r>
              <a:rPr lang="ru-RU" sz="2000" smtClean="0">
                <a:solidFill>
                  <a:srgbClr val="0000CC"/>
                </a:solidFill>
              </a:rPr>
              <a:t>    4. Развитие дополнительного образования, научно-технического и художественного творчества, массового спорта, деятельности детей и молодежи в сфере краеведения и экологии; </a:t>
            </a:r>
            <a:br>
              <a:rPr lang="ru-RU" sz="2000" smtClean="0">
                <a:solidFill>
                  <a:srgbClr val="0000CC"/>
                </a:solidFill>
              </a:rPr>
            </a:br>
            <a:r>
              <a:rPr lang="ru-RU" sz="2000" smtClean="0">
                <a:solidFill>
                  <a:srgbClr val="0000CC"/>
                </a:solidFill>
              </a:rPr>
              <a:t>    5. Развитие межнационального сотрудничества; </a:t>
            </a:r>
            <a:br>
              <a:rPr lang="ru-RU" sz="2000" smtClean="0">
                <a:solidFill>
                  <a:srgbClr val="0000CC"/>
                </a:solidFill>
              </a:rPr>
            </a:br>
            <a:r>
              <a:rPr lang="ru-RU" sz="2000" smtClean="0">
                <a:solidFill>
                  <a:srgbClr val="0000CC"/>
                </a:solidFill>
              </a:rPr>
              <a:t>    6. Иные направления деятельности, мероприятия по которым осуществляются субъектом Российской Федерации в соответствии с утвержденной им программой поддержки. </a:t>
            </a:r>
            <a:br>
              <a:rPr lang="ru-RU" sz="2000" smtClean="0">
                <a:solidFill>
                  <a:srgbClr val="0000CC"/>
                </a:solidFill>
              </a:rPr>
            </a:br>
            <a:endParaRPr lang="ru-RU" sz="2000" smtClean="0">
              <a:solidFill>
                <a:srgbClr val="0000CC"/>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ru-RU" smtClean="0">
                <a:solidFill>
                  <a:srgbClr val="0000CC"/>
                </a:solidFill>
              </a:rPr>
              <a:t>Одна из главных задач</a:t>
            </a:r>
          </a:p>
        </p:txBody>
      </p:sp>
      <p:sp>
        <p:nvSpPr>
          <p:cNvPr id="8195" name="Rectangle 3"/>
          <p:cNvSpPr>
            <a:spLocks noGrp="1" noChangeArrowheads="1"/>
          </p:cNvSpPr>
          <p:nvPr>
            <p:ph type="body" idx="1"/>
          </p:nvPr>
        </p:nvSpPr>
        <p:spPr/>
        <p:txBody>
          <a:bodyPr/>
          <a:lstStyle/>
          <a:p>
            <a:pPr eaLnBrk="1" hangingPunct="1">
              <a:lnSpc>
                <a:spcPct val="80000"/>
              </a:lnSpc>
            </a:pPr>
            <a:r>
              <a:rPr lang="ru-RU" sz="1800" smtClean="0">
                <a:solidFill>
                  <a:srgbClr val="0000FF"/>
                </a:solidFill>
              </a:rPr>
              <a:t>одна из главных задач постановления Правительства РФ «О предоставлении поддержки социально ориентированным некоммерческим организациям» - стимулирование региональных властей к более активной работе с некоммерческим сектором</a:t>
            </a:r>
          </a:p>
          <a:p>
            <a:pPr eaLnBrk="1" hangingPunct="1">
              <a:lnSpc>
                <a:spcPct val="80000"/>
              </a:lnSpc>
            </a:pPr>
            <a:r>
              <a:rPr lang="ru-RU" sz="1800" smtClean="0">
                <a:solidFill>
                  <a:srgbClr val="0000FF"/>
                </a:solidFill>
              </a:rPr>
              <a:t>условия выделения субсидий бюджетам субъектов РФ из Федерального бюджета на реализацию программ поддержки социально ориентированных НКО в 2011-2013 годах: наличие утвержденной региональной программы поддержки социально ориентированных некоммерческих организаций, наличие бюджетных ассигнований в региональном бюджете на финансирование социально ориентированных НКО, определение регионального уполномоченного органа исполнительной власти по поддержке социально ориентированных НКО, наличие утвержденного порядка предоставления субсидий социально ориентированным НКО на конкурсной основе, прохождение субъектом Российской Федерации конкурсного отбора.</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295400" y="304800"/>
            <a:ext cx="7696200" cy="1295400"/>
          </a:xfrm>
        </p:spPr>
        <p:txBody>
          <a:bodyPr/>
          <a:lstStyle/>
          <a:p>
            <a:pPr eaLnBrk="1" hangingPunct="1"/>
            <a:r>
              <a:rPr lang="ru-RU" sz="2000" smtClean="0">
                <a:solidFill>
                  <a:srgbClr val="0000CC"/>
                </a:solidFill>
              </a:rPr>
              <a:t>Нормативные акты Красноярского края для </a:t>
            </a:r>
            <a:r>
              <a:rPr lang="ru-RU" sz="2000" smtClean="0">
                <a:solidFill>
                  <a:srgbClr val="0000FF"/>
                </a:solidFill>
              </a:rPr>
              <a:t>прохождения конкурсного отбора в рамках </a:t>
            </a:r>
            <a:r>
              <a:rPr lang="ru-RU" sz="2000" smtClean="0">
                <a:solidFill>
                  <a:srgbClr val="0000CC"/>
                </a:solidFill>
              </a:rPr>
              <a:t>реализации </a:t>
            </a:r>
            <a:r>
              <a:rPr lang="ru-RU" sz="2000" smtClean="0">
                <a:solidFill>
                  <a:srgbClr val="0000FF"/>
                </a:solidFill>
              </a:rPr>
              <a:t>Постановления Правительства РФ от 23.08.2011 № 713  «О предоставлении поддержки социально ориентированным некоммерческим организациям»</a:t>
            </a:r>
          </a:p>
        </p:txBody>
      </p:sp>
      <p:sp>
        <p:nvSpPr>
          <p:cNvPr id="9219" name="Rectangle 3"/>
          <p:cNvSpPr>
            <a:spLocks noGrp="1" noChangeArrowheads="1"/>
          </p:cNvSpPr>
          <p:nvPr>
            <p:ph type="body" sz="half" idx="1"/>
          </p:nvPr>
        </p:nvSpPr>
        <p:spPr>
          <a:xfrm>
            <a:off x="1219200" y="1752600"/>
            <a:ext cx="7696200" cy="4495800"/>
          </a:xfrm>
        </p:spPr>
        <p:txBody>
          <a:bodyPr/>
          <a:lstStyle/>
          <a:p>
            <a:pPr eaLnBrk="1" hangingPunct="1">
              <a:buFontTx/>
              <a:buNone/>
            </a:pPr>
            <a:r>
              <a:rPr lang="ru-RU" sz="1800" smtClean="0">
                <a:solidFill>
                  <a:srgbClr val="0000FF"/>
                </a:solidFill>
              </a:rPr>
              <a:t>	Распоряжение </a:t>
            </a:r>
            <a:r>
              <a:rPr lang="ru-RU" sz="1800" smtClean="0">
                <a:solidFill>
                  <a:srgbClr val="0000CC"/>
                </a:solidFill>
              </a:rPr>
              <a:t>Правительства Красноярского края от 03.10.2011 №802-р, «Об определении </a:t>
            </a:r>
            <a:r>
              <a:rPr lang="ru-RU" sz="1800" smtClean="0">
                <a:solidFill>
                  <a:srgbClr val="0000FF"/>
                </a:solidFill>
              </a:rPr>
              <a:t>уполномоченного органа исполнительной власти по поддержке социально ориентированных НКО и взаимодействию с Министерством экономического развития Российской Федерации.</a:t>
            </a:r>
            <a:endParaRPr lang="ru-RU" sz="1800" smtClean="0">
              <a:solidFill>
                <a:srgbClr val="0000CC"/>
              </a:solidFill>
            </a:endParaRPr>
          </a:p>
          <a:p>
            <a:pPr eaLnBrk="1" hangingPunct="1">
              <a:buFontTx/>
              <a:buNone/>
            </a:pPr>
            <a:r>
              <a:rPr lang="ru-RU" sz="1800" smtClean="0">
                <a:solidFill>
                  <a:srgbClr val="0000CC"/>
                </a:solidFill>
              </a:rPr>
              <a:t>	Региональная программа «Поддержка социально ориентированных некоммерческих организаций Красноярского края в 2011 году», утверждена Постановлением Правительства Красноярского края от 21.10.2011 №636-п</a:t>
            </a:r>
          </a:p>
          <a:p>
            <a:pPr eaLnBrk="1" hangingPunct="1"/>
            <a:r>
              <a:rPr lang="ru-RU" sz="1800" smtClean="0">
                <a:solidFill>
                  <a:srgbClr val="0000FF"/>
                </a:solidFill>
              </a:rPr>
              <a:t>Порядок предоставления субсидий социально ориентированным НКО на конкурсной основе (приложение №2 к </a:t>
            </a:r>
            <a:r>
              <a:rPr lang="ru-RU" sz="1800" smtClean="0">
                <a:solidFill>
                  <a:srgbClr val="0000CC"/>
                </a:solidFill>
              </a:rPr>
              <a:t>региональной программе)</a:t>
            </a:r>
            <a:r>
              <a:rPr lang="ru-RU" sz="1800" smtClean="0">
                <a:solidFill>
                  <a:srgbClr val="0000FF"/>
                </a:solidFill>
              </a:rPr>
              <a:t>.</a:t>
            </a:r>
          </a:p>
          <a:p>
            <a:pPr eaLnBrk="1" hangingPunct="1">
              <a:buFontTx/>
              <a:buNone/>
            </a:pPr>
            <a:endParaRPr lang="ru-RU" sz="1800" smtClean="0">
              <a:solidFill>
                <a:srgbClr val="0000CC"/>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ru-RU" sz="1800" b="1" smtClean="0">
                <a:solidFill>
                  <a:srgbClr val="0000CC"/>
                </a:solidFill>
              </a:rPr>
              <a:t>Положение о конкурсе проектов на предоставления субсидий </a:t>
            </a:r>
            <a:br>
              <a:rPr lang="ru-RU" sz="1800" b="1" smtClean="0">
                <a:solidFill>
                  <a:srgbClr val="0000CC"/>
                </a:solidFill>
              </a:rPr>
            </a:br>
            <a:r>
              <a:rPr lang="ru-RU" sz="1800" b="1" smtClean="0">
                <a:solidFill>
                  <a:srgbClr val="0000CC"/>
                </a:solidFill>
              </a:rPr>
              <a:t>из бюджета Красноярского края социально ориентированным некоммерческим организациям края </a:t>
            </a:r>
            <a:br>
              <a:rPr lang="ru-RU" sz="1800" b="1" smtClean="0">
                <a:solidFill>
                  <a:srgbClr val="0000CC"/>
                </a:solidFill>
              </a:rPr>
            </a:br>
            <a:r>
              <a:rPr lang="ru-RU" sz="1800" b="1" smtClean="0">
                <a:solidFill>
                  <a:srgbClr val="0000CC"/>
                </a:solidFill>
              </a:rPr>
              <a:t>в 2011 году</a:t>
            </a:r>
          </a:p>
        </p:txBody>
      </p:sp>
      <p:sp>
        <p:nvSpPr>
          <p:cNvPr id="10243" name="Rectangle 90"/>
          <p:cNvSpPr>
            <a:spLocks noGrp="1" noChangeArrowheads="1"/>
          </p:cNvSpPr>
          <p:nvPr>
            <p:ph type="body" sz="half" idx="3"/>
          </p:nvPr>
        </p:nvSpPr>
        <p:spPr>
          <a:xfrm>
            <a:off x="1447800" y="1600200"/>
            <a:ext cx="7391400" cy="4038600"/>
          </a:xfrm>
        </p:spPr>
        <p:txBody>
          <a:bodyPr/>
          <a:lstStyle/>
          <a:p>
            <a:pPr eaLnBrk="1" hangingPunct="1">
              <a:lnSpc>
                <a:spcPct val="90000"/>
              </a:lnSpc>
            </a:pPr>
            <a:r>
              <a:rPr lang="ru-RU" sz="2000" smtClean="0">
                <a:solidFill>
                  <a:srgbClr val="0000CC"/>
                </a:solidFill>
              </a:rPr>
              <a:t>Субсидии предоставляются на реализацию проектов социально ориентированных некоммерческих организаций в рамках осуществления их уставной деятельности, соответствующей положениям статьи 31.1 Федерального закона «О некоммерческих организациях».</a:t>
            </a:r>
          </a:p>
          <a:p>
            <a:pPr eaLnBrk="1" hangingPunct="1">
              <a:lnSpc>
                <a:spcPct val="90000"/>
              </a:lnSpc>
            </a:pPr>
            <a:r>
              <a:rPr lang="ru-RU" sz="2000" smtClean="0">
                <a:solidFill>
                  <a:srgbClr val="0000CC"/>
                </a:solidFill>
              </a:rPr>
              <a:t>Под проектом социально ориентированной некоммерческой организации понимается комплекс взаимосвязанных мероприятий, направленных на решение конкретных задач, соответствующих учредительным документам социально ориентированной некоммерческой организации и видам деятельности, предусмотренными статьей 31.1 Федерального закона «О некоммерческих организациях».</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ru-RU" sz="3200" b="1" smtClean="0">
                <a:solidFill>
                  <a:srgbClr val="0000CC"/>
                </a:solidFill>
              </a:rPr>
              <a:t>Номинации конкурса</a:t>
            </a:r>
            <a:r>
              <a:rPr lang="ru-RU" sz="4000" smtClean="0"/>
              <a:t> </a:t>
            </a:r>
          </a:p>
        </p:txBody>
      </p:sp>
      <p:sp>
        <p:nvSpPr>
          <p:cNvPr id="11267" name="Rectangle 86"/>
          <p:cNvSpPr>
            <a:spLocks noGrp="1" noChangeArrowheads="1"/>
          </p:cNvSpPr>
          <p:nvPr>
            <p:ph type="body" sz="half" idx="1"/>
          </p:nvPr>
        </p:nvSpPr>
        <p:spPr>
          <a:xfrm>
            <a:off x="1524000" y="1600200"/>
            <a:ext cx="7391400" cy="4267200"/>
          </a:xfrm>
        </p:spPr>
        <p:txBody>
          <a:bodyPr/>
          <a:lstStyle/>
          <a:p>
            <a:pPr eaLnBrk="1" hangingPunct="1"/>
            <a:r>
              <a:rPr lang="ru-RU" sz="2400" smtClean="0">
                <a:solidFill>
                  <a:srgbClr val="0000CC"/>
                </a:solidFill>
              </a:rPr>
              <a:t>1. «Мать и семья» </a:t>
            </a:r>
          </a:p>
          <a:p>
            <a:pPr eaLnBrk="1" hangingPunct="1"/>
            <a:r>
              <a:rPr lang="ru-RU" sz="2400" smtClean="0">
                <a:solidFill>
                  <a:srgbClr val="0000CC"/>
                </a:solidFill>
              </a:rPr>
              <a:t>2. «Старшее поколение» </a:t>
            </a:r>
          </a:p>
          <a:p>
            <a:pPr eaLnBrk="1" hangingPunct="1"/>
            <a:r>
              <a:rPr lang="ru-RU" sz="2400" smtClean="0">
                <a:solidFill>
                  <a:srgbClr val="0000CC"/>
                </a:solidFill>
              </a:rPr>
              <a:t>3. «Рука помощи» </a:t>
            </a:r>
          </a:p>
          <a:p>
            <a:pPr eaLnBrk="1" hangingPunct="1"/>
            <a:r>
              <a:rPr lang="ru-RU" sz="2400" smtClean="0">
                <a:solidFill>
                  <a:srgbClr val="0000CC"/>
                </a:solidFill>
              </a:rPr>
              <a:t>4. «В интересах будущего» </a:t>
            </a:r>
          </a:p>
          <a:p>
            <a:pPr eaLnBrk="1" hangingPunct="1"/>
            <a:r>
              <a:rPr lang="ru-RU" sz="2400" smtClean="0">
                <a:solidFill>
                  <a:srgbClr val="0000CC"/>
                </a:solidFill>
              </a:rPr>
              <a:t>5. «Согласие» </a:t>
            </a:r>
          </a:p>
          <a:p>
            <a:pPr eaLnBrk="1" hangingPunct="1"/>
            <a:r>
              <a:rPr lang="ru-RU" sz="2400" smtClean="0">
                <a:solidFill>
                  <a:srgbClr val="0000CC"/>
                </a:solidFill>
              </a:rPr>
              <a:t>6. «Культура в фокусе современности»</a:t>
            </a:r>
          </a:p>
          <a:p>
            <a:pPr eaLnBrk="1" hangingPunct="1"/>
            <a:r>
              <a:rPr lang="ru-RU" sz="2400" smtClean="0">
                <a:solidFill>
                  <a:srgbClr val="0000CC"/>
                </a:solidFill>
              </a:rPr>
              <a:t>7. «Здоровый край»</a:t>
            </a:r>
          </a:p>
          <a:p>
            <a:pPr eaLnBrk="1" hangingPunct="1"/>
            <a:r>
              <a:rPr lang="ru-RU" sz="2400" smtClean="0">
                <a:solidFill>
                  <a:srgbClr val="0000CC"/>
                </a:solidFill>
              </a:rPr>
              <a:t>8. «Правовой ликбез»</a:t>
            </a:r>
          </a:p>
        </p:txBody>
      </p:sp>
    </p:spTree>
  </p:cSld>
  <p:clrMapOvr>
    <a:masterClrMapping/>
  </p:clrMapOvr>
</p:sld>
</file>

<file path=ppt/theme/theme1.xml><?xml version="1.0" encoding="utf-8"?>
<a:theme xmlns:a="http://schemas.openxmlformats.org/drawingml/2006/main" name="WritingDesignTemplate">
  <a:themeElements>
    <a:clrScheme name="WritingDesign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WritingDesignTemplate">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ritingDesign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ritingDesign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ritingDesign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ritingDesign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ritingDesign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ritingDesign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ritingDesign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ritingDesign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ritingDesign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ritingDesign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ritingDesign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ritingDesign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Документ" ma:contentTypeID="0x01010021781D2BBB57D242B36AD17724A4C425" ma:contentTypeVersion="1" ma:contentTypeDescription="Создание документа." ma:contentTypeScope="" ma:versionID="3f8ad5ad3fe231e97547b547b55952f3">
  <xsd:schema xmlns:xsd="http://www.w3.org/2001/XMLSchema" xmlns:xs="http://www.w3.org/2001/XMLSchema" xmlns:p="http://schemas.microsoft.com/office/2006/metadata/properties" xmlns:ns1="http://schemas.microsoft.com/sharepoint/v3" targetNamespace="http://schemas.microsoft.com/office/2006/metadata/properties" ma:root="true" ma:fieldsID="e7823aa727540d6cf926e79e269075b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Дата начала расписания" ma:description="" ma:hidden="true" ma:internalName="PublishingStartDate">
      <xsd:simpleType>
        <xsd:restriction base="dms:Unknown"/>
      </xsd:simpleType>
    </xsd:element>
    <xsd:element name="PublishingExpirationDate" ma:index="9" nillable="true" ma:displayName="Дата окончания расписания"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Тип контента"/>
        <xsd:element ref="dc:title" minOccurs="0" maxOccurs="1" ma:index="4" ma:displayName="Название"/>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E0576233-FF3F-4489-9FA1-245E0E7E4D08}"/>
</file>

<file path=customXml/itemProps2.xml><?xml version="1.0" encoding="utf-8"?>
<ds:datastoreItem xmlns:ds="http://schemas.openxmlformats.org/officeDocument/2006/customXml" ds:itemID="{DAF35BA6-3831-4498-AE9A-8FC1E073B958}"/>
</file>

<file path=customXml/itemProps3.xml><?xml version="1.0" encoding="utf-8"?>
<ds:datastoreItem xmlns:ds="http://schemas.openxmlformats.org/officeDocument/2006/customXml" ds:itemID="{6C936525-D1AB-4CDF-9D89-4403E7B9144F}"/>
</file>

<file path=docProps/app.xml><?xml version="1.0" encoding="utf-8"?>
<Properties xmlns="http://schemas.openxmlformats.org/officeDocument/2006/extended-properties" xmlns:vt="http://schemas.openxmlformats.org/officeDocument/2006/docPropsVTypes">
  <Template/>
  <TotalTime>342</TotalTime>
  <Words>801</Words>
  <Application>Microsoft Office PowerPoint</Application>
  <PresentationFormat>Экран (4:3)</PresentationFormat>
  <Paragraphs>79</Paragraphs>
  <Slides>15</Slides>
  <Notes>0</Notes>
  <HiddenSlides>0</HiddenSlides>
  <MMClips>0</MMClips>
  <ScaleCrop>false</ScaleCrop>
  <HeadingPairs>
    <vt:vector size="6" baseType="variant">
      <vt:variant>
        <vt:lpstr>Использованные шрифты</vt:lpstr>
      </vt:variant>
      <vt:variant>
        <vt:i4>1</vt:i4>
      </vt:variant>
      <vt:variant>
        <vt:lpstr>Тема</vt:lpstr>
      </vt:variant>
      <vt:variant>
        <vt:i4>1</vt:i4>
      </vt:variant>
      <vt:variant>
        <vt:lpstr>Заголовки слайдов</vt:lpstr>
      </vt:variant>
      <vt:variant>
        <vt:i4>15</vt:i4>
      </vt:variant>
    </vt:vector>
  </HeadingPairs>
  <TitlesOfParts>
    <vt:vector size="17" baseType="lpstr">
      <vt:lpstr>Arial</vt:lpstr>
      <vt:lpstr>WritingDesignTemplate</vt:lpstr>
      <vt:lpstr>Слайд 1</vt:lpstr>
      <vt:lpstr>Инициативы Правительства РФ</vt:lpstr>
      <vt:lpstr>Основные направления поддержки социально ориентированных НКО</vt:lpstr>
      <vt:lpstr>Средства на реализацию мероприятий по поддержке социально ориентированных НКО в 2011 году </vt:lpstr>
      <vt:lpstr>Приоритетные направления поддержки социально ориентированных некоммерческих организаций осуществляющих виды деятельности в соответствии со статьей 31.1 Федерального закона от 12.01.1996 № 7-ФЗ "О некоммерческих организациях» (далее – Федеральный закон «О некоммерческих организациях»).</vt:lpstr>
      <vt:lpstr>Одна из главных задач</vt:lpstr>
      <vt:lpstr>Нормативные акты Красноярского края для прохождения конкурсного отбора в рамках реализации Постановления Правительства РФ от 23.08.2011 № 713  «О предоставлении поддержки социально ориентированным некоммерческим организациям»</vt:lpstr>
      <vt:lpstr>Положение о конкурсе проектов на предоставления субсидий  из бюджета Красноярского края социально ориентированным некоммерческим организациям края  в 2011 году</vt:lpstr>
      <vt:lpstr>Номинации конкурса </vt:lpstr>
      <vt:lpstr>Участники конкурса </vt:lpstr>
      <vt:lpstr>Участниками конкурса не могут быть</vt:lpstr>
      <vt:lpstr>Критерии оценки заявок на участие в конкурсе </vt:lpstr>
      <vt:lpstr>Слайд 13</vt:lpstr>
      <vt:lpstr>Предоставленные субсидии могут быть использованы только на цели, указанные в договоре в соответствии с Проектом и СОНКО вправе осуществлять в соответствии с Проектами расходы на свое содержание и ведение уставной деятельности:</vt:lpstr>
      <vt:lpstr>За счет предоставленных субсидий социально ориентированным некоммерческим организациям запрещается осуществлять следующие расходы: </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close-up design template</dc:title>
  <dc:creator>Microsoft Corporation</dc:creator>
  <cp:lastModifiedBy>Lavrichenko</cp:lastModifiedBy>
  <cp:revision>15</cp:revision>
  <dcterms:created xsi:type="dcterms:W3CDTF">2004-11-16T23:11:12Z</dcterms:created>
  <dcterms:modified xsi:type="dcterms:W3CDTF">2011-12-22T05:40:42Z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CID">
    <vt:lpwstr>1049</vt:lpwstr>
  </property>
  <property fmtid="{D5CDD505-2E9C-101B-9397-08002B2CF9AE}" pid="3" name="_TemplateID">
    <vt:lpwstr>TC011594371049</vt:lpwstr>
  </property>
  <property fmtid="{D5CDD505-2E9C-101B-9397-08002B2CF9AE}" pid="4" name="DirectSourceMarket">
    <vt:lpwstr>english</vt:lpwstr>
  </property>
  <property fmtid="{D5CDD505-2E9C-101B-9397-08002B2CF9AE}" pid="5" name="OriginalSourceMarket">
    <vt:lpwstr>english</vt:lpwstr>
  </property>
  <property fmtid="{D5CDD505-2E9C-101B-9397-08002B2CF9AE}" pid="6" name="Markets">
    <vt:lpwstr/>
  </property>
  <property fmtid="{D5CDD505-2E9C-101B-9397-08002B2CF9AE}" pid="7" name="AssetType">
    <vt:lpwstr>TP</vt:lpwstr>
  </property>
  <property fmtid="{D5CDD505-2E9C-101B-9397-08002B2CF9AE}" pid="8" name="TPInstallLocation">
    <vt:lpwstr>{Document Themes}</vt:lpwstr>
  </property>
  <property fmtid="{D5CDD505-2E9C-101B-9397-08002B2CF9AE}" pid="9" name="PrimaryImageGen">
    <vt:lpwstr>1</vt:lpwstr>
  </property>
  <property fmtid="{D5CDD505-2E9C-101B-9397-08002B2CF9AE}" pid="10" name="display_urn:schemas-microsoft-com:office:office#APAuthor">
    <vt:lpwstr>REDMOND\cynvey</vt:lpwstr>
  </property>
  <property fmtid="{D5CDD505-2E9C-101B-9397-08002B2CF9AE}" pid="11" name="APAuthor">
    <vt:lpwstr>241</vt:lpwstr>
  </property>
  <property fmtid="{D5CDD505-2E9C-101B-9397-08002B2CF9AE}" pid="12" name="CHMName">
    <vt:lpwstr/>
  </property>
  <property fmtid="{D5CDD505-2E9C-101B-9397-08002B2CF9AE}" pid="13" name="Milestone">
    <vt:lpwstr>Continuous</vt:lpwstr>
  </property>
  <property fmtid="{D5CDD505-2E9C-101B-9397-08002B2CF9AE}" pid="14" name="TPAppVersion">
    <vt:lpwstr>11</vt:lpwstr>
  </property>
  <property fmtid="{D5CDD505-2E9C-101B-9397-08002B2CF9AE}" pid="15" name="TPCommandLine">
    <vt:lpwstr>{PP} {FilePath}</vt:lpwstr>
  </property>
  <property fmtid="{D5CDD505-2E9C-101B-9397-08002B2CF9AE}" pid="16" name="AssetId">
    <vt:lpwstr>TS001159437</vt:lpwstr>
  </property>
  <property fmtid="{D5CDD505-2E9C-101B-9397-08002B2CF9AE}" pid="17" name="IsSearchable">
    <vt:lpwstr>0</vt:lpwstr>
  </property>
  <property fmtid="{D5CDD505-2E9C-101B-9397-08002B2CF9AE}" pid="18" name="EditorialStatus">
    <vt:lpwstr/>
  </property>
  <property fmtid="{D5CDD505-2E9C-101B-9397-08002B2CF9AE}" pid="19" name="NumericId">
    <vt:lpwstr>-1.00000000000000</vt:lpwstr>
  </property>
  <property fmtid="{D5CDD505-2E9C-101B-9397-08002B2CF9AE}" pid="20" name="PublishTargets">
    <vt:lpwstr>OfficeOnline</vt:lpwstr>
  </property>
  <property fmtid="{D5CDD505-2E9C-101B-9397-08002B2CF9AE}" pid="21" name="TPLaunchHelpLinkType">
    <vt:lpwstr/>
  </property>
  <property fmtid="{D5CDD505-2E9C-101B-9397-08002B2CF9AE}" pid="22" name="TPFriendlyName">
    <vt:lpwstr>{Document Themes}</vt:lpwstr>
  </property>
  <property fmtid="{D5CDD505-2E9C-101B-9397-08002B2CF9AE}" pid="23" name="display_urn:schemas-microsoft-com:office:office#APEditor">
    <vt:lpwstr>REDMOND\v-luannv</vt:lpwstr>
  </property>
  <property fmtid="{D5CDD505-2E9C-101B-9397-08002B2CF9AE}" pid="24" name="APEditor">
    <vt:lpwstr>103</vt:lpwstr>
  </property>
  <property fmtid="{D5CDD505-2E9C-101B-9397-08002B2CF9AE}" pid="25" name="SourceTitle">
    <vt:lpwstr>Writing close-up design template</vt:lpwstr>
  </property>
  <property fmtid="{D5CDD505-2E9C-101B-9397-08002B2CF9AE}" pid="26" name="TPApplication">
    <vt:lpwstr>PowerPoint</vt:lpwstr>
  </property>
  <property fmtid="{D5CDD505-2E9C-101B-9397-08002B2CF9AE}" pid="27" name="TPLaunchHelpLink">
    <vt:lpwstr/>
  </property>
  <property fmtid="{D5CDD505-2E9C-101B-9397-08002B2CF9AE}" pid="28" name="OpenTemplate">
    <vt:lpwstr>1</vt:lpwstr>
  </property>
  <property fmtid="{D5CDD505-2E9C-101B-9397-08002B2CF9AE}" pid="29" name="UACurrentWords">
    <vt:lpwstr>0</vt:lpwstr>
  </property>
  <property fmtid="{D5CDD505-2E9C-101B-9397-08002B2CF9AE}" pid="30" name="UALocRecommendation">
    <vt:lpwstr>Localize</vt:lpwstr>
  </property>
  <property fmtid="{D5CDD505-2E9C-101B-9397-08002B2CF9AE}" pid="31" name="UALocComments">
    <vt:lpwstr/>
  </property>
  <property fmtid="{D5CDD505-2E9C-101B-9397-08002B2CF9AE}" pid="32" name="Applications">
    <vt:lpwstr>172;#Office 2000;#-1;#TBD;#-1;#TBD;#-1;#TBD;#-1;#TBD;#-1;#TBD;#-1;#TBD</vt:lpwstr>
  </property>
  <property fmtid="{D5CDD505-2E9C-101B-9397-08002B2CF9AE}" pid="33" name="UANotes">
    <vt:lpwstr>Contains image from Hemera. Uses Hemera photos from CAM site which can only be used on Office Online. These templates cannot be distributed in a CD or in the box with any software application.</vt:lpwstr>
  </property>
  <property fmtid="{D5CDD505-2E9C-101B-9397-08002B2CF9AE}" pid="34" name="ContentTypeId">
    <vt:lpwstr>0x01010021781D2BBB57D242B36AD17724A4C425</vt:lpwstr>
  </property>
  <property fmtid="{D5CDD505-2E9C-101B-9397-08002B2CF9AE}" pid="35" name="IsDeleted">
    <vt:lpwstr>0</vt:lpwstr>
  </property>
  <property fmtid="{D5CDD505-2E9C-101B-9397-08002B2CF9AE}" pid="36" name="ParentAssetId">
    <vt:lpwstr/>
  </property>
  <property fmtid="{D5CDD505-2E9C-101B-9397-08002B2CF9AE}" pid="37" name="ShowIn">
    <vt:lpwstr>Show everywhere</vt:lpwstr>
  </property>
  <property fmtid="{D5CDD505-2E9C-101B-9397-08002B2CF9AE}" pid="38" name="Content Type">
    <vt:lpwstr>OOFile</vt:lpwstr>
  </property>
  <property fmtid="{D5CDD505-2E9C-101B-9397-08002B2CF9AE}" pid="39" name="AuthoringAssetId">
    <vt:lpwstr>TP001159437</vt:lpwstr>
  </property>
</Properties>
</file>