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68" r:id="rId4"/>
    <p:sldId id="259" r:id="rId5"/>
    <p:sldId id="269" r:id="rId6"/>
    <p:sldId id="270" r:id="rId7"/>
    <p:sldId id="271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B5E40D-F2A4-42A3-AEE5-EBBA41EAF4B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3038" y="2971800"/>
            <a:ext cx="7313612" cy="9906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4191000"/>
            <a:ext cx="7313612" cy="1447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94517C4-CEF0-476D-AB2C-B1E3275257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7204D-E3E7-4CD2-BA39-D3BFC73109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274638"/>
            <a:ext cx="182721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47800" y="274638"/>
            <a:ext cx="53340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24D96-1AB4-4092-A03A-286E46E1D5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6CE170-1101-4D99-96EC-407F11D2DD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DD791-DCA7-4A66-9078-80A621234A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798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80013" y="16002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ED10F-27E3-4897-A474-9D8F9FC47D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E0FCF-9E52-44C9-92BE-C55564D9DA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7E295-D11E-44C4-BF37-AFBEEBB2ED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FA984-05DB-4CCD-B7A6-BB9320A527B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8D4665-F588-4DA1-8A6A-5FEFA3BA27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09B79B-21DE-487F-9DE2-13CF6D29C3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3136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3038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524625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792A037-58E0-4FFF-A46F-169BB59F300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ras-grant.ru/" TargetMode="External"/><Relationship Id="rId2" Type="http://schemas.openxmlformats.org/officeDocument/2006/relationships/hyperlink" Target="http://www.gokrk.r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>
                <a:solidFill>
                  <a:srgbClr val="0000CC"/>
                </a:solidFill>
              </a:rPr>
              <a:t>Долгосрочная целевая программа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endParaRPr lang="ru-RU" sz="3600">
              <a:solidFill>
                <a:schemeClr val="hlink"/>
              </a:solidFill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0000CC"/>
                </a:solidFill>
              </a:rPr>
              <a:t>«Содействие развитию гражданского общества и поддержка социально ориентированных некоммерческих организаций в Красноярском крае» 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0000CC"/>
                </a:solidFill>
              </a:rPr>
              <a:t>на 2012-2014 годы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>
                <a:solidFill>
                  <a:srgbClr val="0000CC"/>
                </a:solidFill>
              </a:rPr>
              <a:t>Нормативно-правовая база для реализации программы</a:t>
            </a:r>
            <a:r>
              <a:rPr lang="ru-RU" sz="320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4" algn="ctr">
              <a:lnSpc>
                <a:spcPct val="90000"/>
              </a:lnSpc>
              <a:buFontTx/>
              <a:buNone/>
            </a:pPr>
            <a:endParaRPr lang="ru-RU" b="1">
              <a:solidFill>
                <a:srgbClr val="0000FF"/>
              </a:solidFill>
            </a:endParaRPr>
          </a:p>
          <a:p>
            <a:pPr lvl="4">
              <a:lnSpc>
                <a:spcPct val="90000"/>
              </a:lnSpc>
              <a:buFontTx/>
              <a:buNone/>
            </a:pPr>
            <a:r>
              <a:rPr lang="ru-RU" sz="1800" b="1">
                <a:solidFill>
                  <a:srgbClr val="0000CC"/>
                </a:solidFill>
              </a:rPr>
              <a:t>Федеральный закон от 12.01.1996 № 7-ФЗ 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ru-RU" sz="1800">
                <a:solidFill>
                  <a:srgbClr val="0000CC"/>
                </a:solidFill>
              </a:rPr>
              <a:t>«О некоммерческих организациях»</a:t>
            </a:r>
          </a:p>
          <a:p>
            <a:pPr lvl="4">
              <a:lnSpc>
                <a:spcPct val="90000"/>
              </a:lnSpc>
              <a:buFontTx/>
              <a:buNone/>
            </a:pPr>
            <a:endParaRPr lang="ru-RU" sz="1800">
              <a:solidFill>
                <a:srgbClr val="0000CC"/>
              </a:solidFill>
            </a:endParaRPr>
          </a:p>
          <a:p>
            <a:pPr lvl="4">
              <a:lnSpc>
                <a:spcPct val="90000"/>
              </a:lnSpc>
              <a:buFontTx/>
              <a:buNone/>
            </a:pPr>
            <a:r>
              <a:rPr lang="ru-RU" sz="1800" b="1">
                <a:solidFill>
                  <a:srgbClr val="0000CC"/>
                </a:solidFill>
              </a:rPr>
              <a:t>Федеральный закон от 05.10.2010 № 40-ФЗ</a:t>
            </a:r>
            <a:r>
              <a:rPr lang="ru-RU" sz="1800">
                <a:solidFill>
                  <a:srgbClr val="0000CC"/>
                </a:solidFill>
              </a:rPr>
              <a:t> </a:t>
            </a:r>
          </a:p>
          <a:p>
            <a:pPr lvl="4">
              <a:lnSpc>
                <a:spcPct val="90000"/>
              </a:lnSpc>
              <a:buFontTx/>
              <a:buNone/>
            </a:pPr>
            <a:r>
              <a:rPr lang="ru-RU" sz="1800">
                <a:solidFill>
                  <a:srgbClr val="0000CC"/>
                </a:solidFill>
              </a:rPr>
              <a:t>«О внесении изменений в отдельные законодательные акты Российской Федерации по вопросу поддержки социально ориентированных некоммерческих организаций» </a:t>
            </a:r>
          </a:p>
          <a:p>
            <a:pPr lvl="4">
              <a:lnSpc>
                <a:spcPct val="90000"/>
              </a:lnSpc>
              <a:buFontTx/>
              <a:buNone/>
            </a:pPr>
            <a:endParaRPr lang="ru-RU" sz="1800" b="1">
              <a:solidFill>
                <a:srgbClr val="0000CC"/>
              </a:solidFill>
            </a:endParaRPr>
          </a:p>
          <a:p>
            <a:pPr lvl="4">
              <a:lnSpc>
                <a:spcPct val="90000"/>
              </a:lnSpc>
              <a:buFontTx/>
              <a:buNone/>
            </a:pPr>
            <a:r>
              <a:rPr lang="ru-RU" sz="1800" b="1">
                <a:solidFill>
                  <a:srgbClr val="0000CC"/>
                </a:solidFill>
              </a:rPr>
              <a:t>Постановление Правительства от 23.08.2011</a:t>
            </a:r>
            <a:r>
              <a:rPr lang="ru-RU" sz="1800">
                <a:solidFill>
                  <a:srgbClr val="0000CC"/>
                </a:solidFill>
              </a:rPr>
              <a:t> </a:t>
            </a:r>
            <a:r>
              <a:rPr lang="ru-RU" sz="1800" b="1">
                <a:solidFill>
                  <a:srgbClr val="0000CC"/>
                </a:solidFill>
              </a:rPr>
              <a:t>№ 713 </a:t>
            </a:r>
            <a:r>
              <a:rPr lang="ru-RU" sz="1800">
                <a:solidFill>
                  <a:srgbClr val="0000CC"/>
                </a:solidFill>
              </a:rPr>
              <a:t>«О предоставлении поддержки социально ориентированным некоммерческим организациям»</a:t>
            </a:r>
            <a:r>
              <a:rPr lang="ru-RU" sz="1800">
                <a:solidFill>
                  <a:srgbClr val="0000FF"/>
                </a:solidFill>
              </a:rPr>
              <a:t> </a:t>
            </a:r>
          </a:p>
          <a:p>
            <a:pPr lvl="4">
              <a:lnSpc>
                <a:spcPct val="90000"/>
              </a:lnSpc>
              <a:buFontTx/>
              <a:buNone/>
            </a:pPr>
            <a:endParaRPr lang="ru-RU" sz="18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>
                <a:solidFill>
                  <a:srgbClr val="0000CC"/>
                </a:solidFill>
              </a:rPr>
              <a:t>Итоги реализации программы «Содействие развитию гражданского общества в Красноярском крае» 2009-2011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1900">
                <a:solidFill>
                  <a:srgbClr val="0000CC"/>
                </a:solidFill>
              </a:rPr>
              <a:t>проведены мероприятия по гражданскому образованию: лекции по развитию гражданской культуры, «круглые столы» по развитию гражданского общества в районах Красноярского края (задействовано 24000 человек); </a:t>
            </a:r>
          </a:p>
          <a:p>
            <a:pPr>
              <a:lnSpc>
                <a:spcPct val="90000"/>
              </a:lnSpc>
            </a:pPr>
            <a:r>
              <a:rPr lang="ru-RU" sz="1900">
                <a:solidFill>
                  <a:srgbClr val="0000CC"/>
                </a:solidFill>
              </a:rPr>
              <a:t>изданы и распространены информационно-методические бюллетени; </a:t>
            </a:r>
          </a:p>
          <a:p>
            <a:pPr>
              <a:lnSpc>
                <a:spcPct val="90000"/>
              </a:lnSpc>
            </a:pPr>
            <a:r>
              <a:rPr lang="ru-RU" sz="1900">
                <a:solidFill>
                  <a:srgbClr val="0000CC"/>
                </a:solidFill>
              </a:rPr>
              <a:t>организована лаборатория социальной рекламы «Альтернатива» (64 социальных рекламных материала и материала по гражданско-правовой тематике); </a:t>
            </a:r>
          </a:p>
          <a:p>
            <a:pPr>
              <a:lnSpc>
                <a:spcPct val="90000"/>
              </a:lnSpc>
            </a:pPr>
            <a:r>
              <a:rPr lang="ru-RU" sz="1900">
                <a:solidFill>
                  <a:srgbClr val="0000CC"/>
                </a:solidFill>
              </a:rPr>
              <a:t>разработан и наполнен сайт «Гражданское общество в Красноярском крае» </a:t>
            </a:r>
            <a:r>
              <a:rPr lang="en-US" sz="1900">
                <a:solidFill>
                  <a:srgbClr val="0000CC"/>
                </a:solidFill>
                <a:hlinkClick r:id="rId2"/>
              </a:rPr>
              <a:t>www</a:t>
            </a:r>
            <a:r>
              <a:rPr lang="ru-RU" sz="1900">
                <a:solidFill>
                  <a:srgbClr val="0000CC"/>
                </a:solidFill>
                <a:hlinkClick r:id="rId2"/>
              </a:rPr>
              <a:t>.</a:t>
            </a:r>
            <a:r>
              <a:rPr lang="en-US" sz="1900">
                <a:solidFill>
                  <a:srgbClr val="0000CC"/>
                </a:solidFill>
                <a:hlinkClick r:id="rId2"/>
              </a:rPr>
              <a:t>gokrk</a:t>
            </a:r>
            <a:r>
              <a:rPr lang="ru-RU" sz="1900">
                <a:solidFill>
                  <a:srgbClr val="0000CC"/>
                </a:solidFill>
                <a:hlinkClick r:id="rId2"/>
              </a:rPr>
              <a:t>.</a:t>
            </a:r>
            <a:r>
              <a:rPr lang="en-US" sz="1900">
                <a:solidFill>
                  <a:srgbClr val="0000CC"/>
                </a:solidFill>
                <a:hlinkClick r:id="rId2"/>
              </a:rPr>
              <a:t>ru</a:t>
            </a:r>
            <a:r>
              <a:rPr lang="ru-RU" sz="1900">
                <a:solidFill>
                  <a:srgbClr val="0000CC"/>
                </a:solidFill>
              </a:rPr>
              <a:t>, сайт государственной грантовой программы Красноярского края «Социальное партнерств во имя развития» </a:t>
            </a:r>
            <a:r>
              <a:rPr lang="en-US" sz="1900">
                <a:solidFill>
                  <a:srgbClr val="0000CC"/>
                </a:solidFill>
                <a:hlinkClick r:id="rId3"/>
              </a:rPr>
              <a:t>www</a:t>
            </a:r>
            <a:r>
              <a:rPr lang="ru-RU" sz="1900">
                <a:solidFill>
                  <a:srgbClr val="0000CC"/>
                </a:solidFill>
                <a:hlinkClick r:id="rId3"/>
              </a:rPr>
              <a:t>.</a:t>
            </a:r>
            <a:r>
              <a:rPr lang="en-US" sz="1900">
                <a:solidFill>
                  <a:srgbClr val="0000CC"/>
                </a:solidFill>
                <a:hlinkClick r:id="rId3"/>
              </a:rPr>
              <a:t>kras</a:t>
            </a:r>
            <a:r>
              <a:rPr lang="ru-RU" sz="1900">
                <a:solidFill>
                  <a:srgbClr val="0000CC"/>
                </a:solidFill>
                <a:hlinkClick r:id="rId3"/>
              </a:rPr>
              <a:t>-</a:t>
            </a:r>
            <a:r>
              <a:rPr lang="en-US" sz="1900">
                <a:solidFill>
                  <a:srgbClr val="0000CC"/>
                </a:solidFill>
                <a:hlinkClick r:id="rId3"/>
              </a:rPr>
              <a:t>grant</a:t>
            </a:r>
            <a:r>
              <a:rPr lang="ru-RU" sz="1900">
                <a:solidFill>
                  <a:srgbClr val="0000CC"/>
                </a:solidFill>
                <a:hlinkClick r:id="rId3"/>
              </a:rPr>
              <a:t>.</a:t>
            </a:r>
            <a:r>
              <a:rPr lang="en-US" sz="1900">
                <a:solidFill>
                  <a:srgbClr val="0000CC"/>
                </a:solidFill>
                <a:hlinkClick r:id="rId3"/>
              </a:rPr>
              <a:t>ru</a:t>
            </a:r>
            <a:r>
              <a:rPr lang="ru-RU" sz="1900">
                <a:solidFill>
                  <a:srgbClr val="0000CC"/>
                </a:solidFill>
              </a:rPr>
              <a:t> (200000 пользователей); </a:t>
            </a:r>
          </a:p>
          <a:p>
            <a:pPr>
              <a:lnSpc>
                <a:spcPct val="90000"/>
              </a:lnSpc>
            </a:pPr>
            <a:r>
              <a:rPr lang="ru-RU" sz="1900">
                <a:solidFill>
                  <a:srgbClr val="0000CC"/>
                </a:solidFill>
              </a:rPr>
              <a:t>проведен Гражданский Форум Красноярского края</a:t>
            </a:r>
            <a:r>
              <a:rPr lang="ru-RU" sz="200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>
                <a:solidFill>
                  <a:srgbClr val="0000CC"/>
                </a:solidFill>
              </a:rPr>
              <a:t>Некоторые полномочия и формы поддержки органами государственной власти субъектов РФ социально ориентированных НКО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400">
                <a:solidFill>
                  <a:srgbClr val="0000CC"/>
                </a:solidFill>
              </a:rPr>
              <a:t>разработка и реализация региональных и межмуниципальных программ поддержки СО НКО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0000CC"/>
                </a:solidFill>
              </a:rPr>
              <a:t>пропаганда и популяризация деятельности СО НКО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0000CC"/>
                </a:solidFill>
              </a:rPr>
              <a:t>содействие муниципальным программам поддержки СО НКО </a:t>
            </a:r>
          </a:p>
          <a:p>
            <a:pPr>
              <a:lnSpc>
                <a:spcPct val="80000"/>
              </a:lnSpc>
            </a:pPr>
            <a:r>
              <a:rPr lang="ru-RU" sz="2400">
                <a:solidFill>
                  <a:srgbClr val="0000CC"/>
                </a:solidFill>
              </a:rPr>
              <a:t>финансовая, имущественная, информационная, консультационная поддержка, а также поддержка в области подготовки, переподготовки и повышения квалификации работников и добровольцев СО НКО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0000CC"/>
                </a:solidFill>
              </a:rPr>
              <a:t>Цель и задачи программы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219200"/>
            <a:ext cx="7313613" cy="4906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600" b="1">
                <a:solidFill>
                  <a:srgbClr val="0000CC"/>
                </a:solidFill>
              </a:rPr>
              <a:t>Цель Программы</a:t>
            </a:r>
            <a:r>
              <a:rPr lang="ru-RU" sz="1600">
                <a:solidFill>
                  <a:srgbClr val="0000CC"/>
                </a:solidFill>
              </a:rPr>
              <a:t> – создание условий для дальнейшего развития гражданского общества, повышения социальной активности населения, развития социально ориентированных некоммерческих организаций (наиболее полного и эффективного использования возможностей социально ориентированных некоммерческих организаций)</a:t>
            </a:r>
            <a:r>
              <a:rPr lang="ru-RU" sz="160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 b="1">
                <a:solidFill>
                  <a:srgbClr val="0000CC"/>
                </a:solidFill>
              </a:rPr>
              <a:t>Задачи  Программы</a:t>
            </a:r>
            <a:r>
              <a:rPr lang="ru-RU" sz="1600">
                <a:solidFill>
                  <a:srgbClr val="0000CC"/>
                </a:solidFill>
              </a:rPr>
              <a:t>:</a:t>
            </a:r>
          </a:p>
          <a:p>
            <a:pPr>
              <a:lnSpc>
                <a:spcPct val="80000"/>
              </a:lnSpc>
            </a:pPr>
            <a:r>
              <a:rPr lang="ru-RU" sz="1600">
                <a:solidFill>
                  <a:srgbClr val="0000CC"/>
                </a:solidFill>
              </a:rPr>
              <a:t>повышение гражданской компетентности и политической культуры </a:t>
            </a:r>
            <a:br>
              <a:rPr lang="ru-RU" sz="1600">
                <a:solidFill>
                  <a:srgbClr val="0000CC"/>
                </a:solidFill>
              </a:rPr>
            </a:br>
            <a:r>
              <a:rPr lang="ru-RU" sz="1600">
                <a:solidFill>
                  <a:srgbClr val="0000CC"/>
                </a:solidFill>
              </a:rPr>
              <a:t>у населения Красноярского края;</a:t>
            </a:r>
          </a:p>
          <a:p>
            <a:pPr>
              <a:lnSpc>
                <a:spcPct val="80000"/>
              </a:lnSpc>
            </a:pPr>
            <a:r>
              <a:rPr lang="ru-RU" sz="1600">
                <a:solidFill>
                  <a:srgbClr val="0000CC"/>
                </a:solidFill>
              </a:rPr>
              <a:t>содействие формированию информационного пространства, способствующего развитию гражданских инициатив, в том числе информационная поддержка социально ориентированных некоммерческих организаций;</a:t>
            </a:r>
          </a:p>
          <a:p>
            <a:pPr>
              <a:lnSpc>
                <a:spcPct val="80000"/>
              </a:lnSpc>
            </a:pPr>
            <a:r>
              <a:rPr lang="ru-RU" sz="1600">
                <a:solidFill>
                  <a:srgbClr val="0000CC"/>
                </a:solidFill>
              </a:rPr>
              <a:t>консультационная поддержка, а также поддержка в области подготовки, переподготовки и повышения квалификации работников </a:t>
            </a:r>
            <a:br>
              <a:rPr lang="ru-RU" sz="1600">
                <a:solidFill>
                  <a:srgbClr val="0000CC"/>
                </a:solidFill>
              </a:rPr>
            </a:br>
            <a:r>
              <a:rPr lang="ru-RU" sz="1600">
                <a:solidFill>
                  <a:srgbClr val="0000CC"/>
                </a:solidFill>
              </a:rPr>
              <a:t>и добровольцев социально ориентированных некоммерческих организаций;</a:t>
            </a:r>
          </a:p>
          <a:p>
            <a:pPr>
              <a:lnSpc>
                <a:spcPct val="80000"/>
              </a:lnSpc>
            </a:pPr>
            <a:r>
              <a:rPr lang="ru-RU" sz="1600">
                <a:solidFill>
                  <a:srgbClr val="0000CC"/>
                </a:solidFill>
              </a:rPr>
              <a:t>финансовая поддержка социально ориентированных некоммерческих организаций, в т.ч. предоставление субсидий муниципальным районам и городским округам края на программы поддержки социально ориентированных некоммерческих организаций</a:t>
            </a:r>
          </a:p>
          <a:p>
            <a:pPr>
              <a:lnSpc>
                <a:spcPct val="80000"/>
              </a:lnSpc>
            </a:pPr>
            <a:endParaRPr lang="ru-RU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0"/>
            <a:ext cx="7313613" cy="1066800"/>
          </a:xfrm>
        </p:spPr>
        <p:txBody>
          <a:bodyPr/>
          <a:lstStyle/>
          <a:p>
            <a:r>
              <a:rPr lang="ru-RU" sz="2800" b="1">
                <a:solidFill>
                  <a:srgbClr val="0000CC"/>
                </a:solidFill>
              </a:rPr>
              <a:t>Мероприятия программы, основанные на предыдущем опыте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219200"/>
            <a:ext cx="7313613" cy="4906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краевой лекторий по развитию гражданской культуры населения Красноярского края;</a:t>
            </a:r>
          </a:p>
          <a:p>
            <a:pPr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общекраевая акция «Уставный Урок» в образовательных учреждениях общего, начального и среднего профессионального образования края;</a:t>
            </a:r>
          </a:p>
          <a:p>
            <a:pPr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экспертные «круглые столы» на тему «Проблемы формирования гражданского общества» в городах и районах края;</a:t>
            </a:r>
          </a:p>
          <a:p>
            <a:pPr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международной научно-практической конференции «Гражданское общество в интересах развития»;</a:t>
            </a:r>
          </a:p>
          <a:p>
            <a:pPr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издание и распространение информационно-методического бюллетеня «Вместе» по вопросам развития гражданского общества, в т.ч. деятельности социально ориентированных некоммерческих организаций;</a:t>
            </a:r>
          </a:p>
          <a:p>
            <a:pPr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Гражданский форум, объединяющий разные форматы поддержки общественных инициатив и развития институтов гражданского общества;</a:t>
            </a:r>
          </a:p>
          <a:p>
            <a:pPr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публикаций печатных материалов по гражданской тематике, подготовленных учеными и общественными деятелями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>
                <a:solidFill>
                  <a:srgbClr val="0000CC"/>
                </a:solidFill>
              </a:rPr>
              <a:t>Мероприятия программы, основанных на новых подходах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краевой конкурс среди менеджеров СО НКО;</a:t>
            </a:r>
          </a:p>
          <a:p>
            <a:pPr marL="457200" indent="-457200"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информирование населения края о деятельности СО НКО;</a:t>
            </a:r>
          </a:p>
          <a:p>
            <a:pPr marL="457200" indent="-457200"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модернизация и наполнение сайта «Гражданское общество Красноярского края», как единой информационной системы поддержки СО НКО; </a:t>
            </a:r>
          </a:p>
          <a:p>
            <a:pPr marL="457200" indent="-457200"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проведение информационно-методических семинаров и конференций по актуальным вопросам деятельности СО НКО и формах государственной поддержки их деятельности в Красноярском крае;</a:t>
            </a:r>
          </a:p>
          <a:p>
            <a:pPr marL="457200" indent="-457200"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повышение квалификации работников СО НКО; </a:t>
            </a:r>
          </a:p>
          <a:p>
            <a:pPr marL="457200" indent="-457200"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предоставление на конкурсной основе субсидий муниципальным районам и городским округам края на реализацию муниципальных программ поддержки СО СНКО;</a:t>
            </a:r>
          </a:p>
          <a:p>
            <a:pPr marL="457200" indent="-457200">
              <a:lnSpc>
                <a:spcPct val="80000"/>
              </a:lnSpc>
            </a:pPr>
            <a:r>
              <a:rPr lang="ru-RU" sz="1800">
                <a:solidFill>
                  <a:srgbClr val="0000CC"/>
                </a:solidFill>
              </a:rPr>
              <a:t>предоставление на конкурсной основе субсидий СО НКО на возмещение затрат, связанных с оказанием ими на безвозмездной основе услуг другим СО НКО</a:t>
            </a:r>
            <a:r>
              <a:rPr lang="ru-RU" sz="140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>
                <a:solidFill>
                  <a:srgbClr val="0000CC"/>
                </a:solidFill>
              </a:rPr>
              <a:t>Средства на реализацию мероприятий программы </a:t>
            </a:r>
            <a:r>
              <a:rPr lang="ru-RU" sz="320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>
                <a:solidFill>
                  <a:srgbClr val="0000CC"/>
                </a:solidFill>
              </a:rPr>
              <a:t>7800 тыс. рублей  -  муниципальным районам и городским округам края на реализацию муниципальных программ поддержки СО НКО (субсидии на конкурсной основе);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0000CC"/>
                </a:solidFill>
              </a:rPr>
              <a:t>5400 тыс. рублей - на содействие формированию информационного пространства, способствующего развитию гражданских инициатив, в т.ч. информационная поддержка СО НКО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0000CC"/>
                </a:solidFill>
              </a:rPr>
              <a:t>2160 тыс.рублей - на поддержку деятельности СО НКО, направленной на оказание на безвозмездной основе услуг другим СО НКО 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0000CC"/>
                </a:solidFill>
              </a:rPr>
              <a:t>9720 тыс. рублей - на повышение гражданской компетентности и политической культуры у населения края </a:t>
            </a:r>
          </a:p>
          <a:p>
            <a:pPr>
              <a:lnSpc>
                <a:spcPct val="80000"/>
              </a:lnSpc>
            </a:pPr>
            <a:r>
              <a:rPr lang="ru-RU" sz="2000">
                <a:solidFill>
                  <a:srgbClr val="0000CC"/>
                </a:solidFill>
              </a:rPr>
              <a:t>3420 тыс. рублей - на консультационную поддержку, а также повышение квалификации работников СО НКО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152400"/>
            <a:ext cx="7313613" cy="685800"/>
          </a:xfrm>
        </p:spPr>
        <p:txBody>
          <a:bodyPr/>
          <a:lstStyle/>
          <a:p>
            <a:r>
              <a:rPr lang="ru-RU" sz="2600" b="1">
                <a:solidFill>
                  <a:srgbClr val="0000CC"/>
                </a:solidFill>
              </a:rPr>
              <a:t>Ожидаемые результаты Программы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990600"/>
            <a:ext cx="7313613" cy="49831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900">
                <a:solidFill>
                  <a:srgbClr val="0000CC"/>
                </a:solidFill>
              </a:rPr>
              <a:t>реализация мероприятий Программы позволит по сравнению с 2011 годом повысить уровень социальной активности населения Красноярского края до 20%; увеличить количество человек, воспользовавшихся значимой для формирования гражданского общества информацией до 300000; увеличить количество человек, принявших участие в мероприятиях гражданского образования до 36 000; предоставить финансовую поддержку через предоставление субсидий не менее 8 социально ориентированным некоммерческим организациям в 2012 году, не менее 10 организациям </a:t>
            </a:r>
            <a:br>
              <a:rPr lang="ru-RU" sz="1900">
                <a:solidFill>
                  <a:srgbClr val="0000CC"/>
                </a:solidFill>
              </a:rPr>
            </a:br>
            <a:r>
              <a:rPr lang="ru-RU" sz="1900">
                <a:solidFill>
                  <a:srgbClr val="0000CC"/>
                </a:solidFill>
              </a:rPr>
              <a:t> 2013- 2014 годах; увеличить количество человек, участвующих </a:t>
            </a:r>
            <a:br>
              <a:rPr lang="ru-RU" sz="1900">
                <a:solidFill>
                  <a:srgbClr val="0000CC"/>
                </a:solidFill>
              </a:rPr>
            </a:br>
            <a:r>
              <a:rPr lang="ru-RU" sz="1900">
                <a:solidFill>
                  <a:srgbClr val="0000CC"/>
                </a:solidFill>
              </a:rPr>
              <a:t>в добровольческой деятельности до 18 000; разместить в СМИ 2250 материалов по гражданской тематике; </a:t>
            </a:r>
          </a:p>
          <a:p>
            <a:pPr>
              <a:lnSpc>
                <a:spcPct val="80000"/>
              </a:lnSpc>
            </a:pPr>
            <a:r>
              <a:rPr lang="ru-RU" sz="1900">
                <a:solidFill>
                  <a:srgbClr val="0000CC"/>
                </a:solidFill>
              </a:rPr>
              <a:t>кроме того, наличие у Красноярского края программы поддержки СО НКО, является одним из условий предоставления субсидий из федерального бюджета бюджетам субъектов Российской Федерации на поддержку реализации проектов СО НКО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ritingDesignTemplate">
  <a:themeElements>
    <a:clrScheme name="WritingDesignTemplate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WritingDesign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ritingDesign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1781D2BBB57D242B36AD17724A4C425" ma:contentTypeVersion="1" ma:contentTypeDescription="Создание документа." ma:contentTypeScope="" ma:versionID="3f8ad5ad3fe231e97547b547b55952f3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7823aa727540d6cf926e79e269075b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Дата начала расписания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Дата окончания расписания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6D9CA401-D5F4-4C97-A8F0-2A9ACA858B01}"/>
</file>

<file path=customXml/itemProps2.xml><?xml version="1.0" encoding="utf-8"?>
<ds:datastoreItem xmlns:ds="http://schemas.openxmlformats.org/officeDocument/2006/customXml" ds:itemID="{D9842840-A3F0-40BA-99AA-77DA89F7F698}"/>
</file>

<file path=customXml/itemProps3.xml><?xml version="1.0" encoding="utf-8"?>
<ds:datastoreItem xmlns:ds="http://schemas.openxmlformats.org/officeDocument/2006/customXml" ds:itemID="{AC9B9433-6792-4070-B196-026FA51C26C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666</Words>
  <Application>Microsoft Office PowerPoint</Application>
  <PresentationFormat>Экран (4:3)</PresentationFormat>
  <Paragraphs>56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Arial</vt:lpstr>
      <vt:lpstr>WritingDesignTemplate</vt:lpstr>
      <vt:lpstr>Долгосрочная целевая программа</vt:lpstr>
      <vt:lpstr>Нормативно-правовая база для реализации программы </vt:lpstr>
      <vt:lpstr>Итоги реализации программы «Содействие развитию гражданского общества в Красноярском крае» 2009-2011</vt:lpstr>
      <vt:lpstr>Некоторые полномочия и формы поддержки органами государственной власти субъектов РФ социально ориентированных НКО </vt:lpstr>
      <vt:lpstr>Цель и задачи программы</vt:lpstr>
      <vt:lpstr>Мероприятия программы, основанные на предыдущем опыте</vt:lpstr>
      <vt:lpstr>Мероприятия программы, основанных на новых подходах</vt:lpstr>
      <vt:lpstr>Средства на реализацию мероприятий программы  </vt:lpstr>
      <vt:lpstr>Ожидаемые результаты Программы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close-up design template</dc:title>
  <dc:creator>Microsoft Corporation</dc:creator>
  <cp:lastModifiedBy>Lavrichenko</cp:lastModifiedBy>
  <cp:revision>24</cp:revision>
  <dcterms:created xsi:type="dcterms:W3CDTF">2004-11-16T23:11:12Z</dcterms:created>
  <dcterms:modified xsi:type="dcterms:W3CDTF">2011-12-22T05:42:05Z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1049</vt:lpwstr>
  </property>
  <property fmtid="{D5CDD505-2E9C-101B-9397-08002B2CF9AE}" pid="3" name="_TemplateID">
    <vt:lpwstr>TC011594371049</vt:lpwstr>
  </property>
  <property fmtid="{D5CDD505-2E9C-101B-9397-08002B2CF9AE}" pid="4" name="DirectSourceMarket">
    <vt:lpwstr>english</vt:lpwstr>
  </property>
  <property fmtid="{D5CDD505-2E9C-101B-9397-08002B2CF9AE}" pid="5" name="OriginalSourceMarket">
    <vt:lpwstr>english</vt:lpwstr>
  </property>
  <property fmtid="{D5CDD505-2E9C-101B-9397-08002B2CF9AE}" pid="6" name="Markets">
    <vt:lpwstr/>
  </property>
  <property fmtid="{D5CDD505-2E9C-101B-9397-08002B2CF9AE}" pid="7" name="AssetType">
    <vt:lpwstr>TP</vt:lpwstr>
  </property>
  <property fmtid="{D5CDD505-2E9C-101B-9397-08002B2CF9AE}" pid="8" name="TPInstallLocation">
    <vt:lpwstr>{Document Themes}</vt:lpwstr>
  </property>
  <property fmtid="{D5CDD505-2E9C-101B-9397-08002B2CF9AE}" pid="9" name="PrimaryImageGen">
    <vt:lpwstr>1</vt:lpwstr>
  </property>
  <property fmtid="{D5CDD505-2E9C-101B-9397-08002B2CF9AE}" pid="10" name="display_urn:schemas-microsoft-com:office:office#APAuthor">
    <vt:lpwstr>REDMOND\cynvey</vt:lpwstr>
  </property>
  <property fmtid="{D5CDD505-2E9C-101B-9397-08002B2CF9AE}" pid="11" name="APAuthor">
    <vt:lpwstr>241</vt:lpwstr>
  </property>
  <property fmtid="{D5CDD505-2E9C-101B-9397-08002B2CF9AE}" pid="12" name="CHMName">
    <vt:lpwstr/>
  </property>
  <property fmtid="{D5CDD505-2E9C-101B-9397-08002B2CF9AE}" pid="13" name="Milestone">
    <vt:lpwstr>Continuous</vt:lpwstr>
  </property>
  <property fmtid="{D5CDD505-2E9C-101B-9397-08002B2CF9AE}" pid="14" name="TPAppVersion">
    <vt:lpwstr>11</vt:lpwstr>
  </property>
  <property fmtid="{D5CDD505-2E9C-101B-9397-08002B2CF9AE}" pid="15" name="TPCommandLine">
    <vt:lpwstr>{PP} {FilePath}</vt:lpwstr>
  </property>
  <property fmtid="{D5CDD505-2E9C-101B-9397-08002B2CF9AE}" pid="16" name="AssetId">
    <vt:lpwstr>TS001159437</vt:lpwstr>
  </property>
  <property fmtid="{D5CDD505-2E9C-101B-9397-08002B2CF9AE}" pid="17" name="IsSearchable">
    <vt:lpwstr>0</vt:lpwstr>
  </property>
  <property fmtid="{D5CDD505-2E9C-101B-9397-08002B2CF9AE}" pid="18" name="EditorialStatus">
    <vt:lpwstr/>
  </property>
  <property fmtid="{D5CDD505-2E9C-101B-9397-08002B2CF9AE}" pid="19" name="NumericId">
    <vt:lpwstr>-1.00000000000000</vt:lpwstr>
  </property>
  <property fmtid="{D5CDD505-2E9C-101B-9397-08002B2CF9AE}" pid="20" name="PublishTargets">
    <vt:lpwstr>OfficeOnline</vt:lpwstr>
  </property>
  <property fmtid="{D5CDD505-2E9C-101B-9397-08002B2CF9AE}" pid="21" name="TPLaunchHelpLinkType">
    <vt:lpwstr/>
  </property>
  <property fmtid="{D5CDD505-2E9C-101B-9397-08002B2CF9AE}" pid="22" name="TPFriendlyName">
    <vt:lpwstr>{Document Themes}</vt:lpwstr>
  </property>
  <property fmtid="{D5CDD505-2E9C-101B-9397-08002B2CF9AE}" pid="23" name="display_urn:schemas-microsoft-com:office:office#APEditor">
    <vt:lpwstr>REDMOND\v-luannv</vt:lpwstr>
  </property>
  <property fmtid="{D5CDD505-2E9C-101B-9397-08002B2CF9AE}" pid="24" name="APEditor">
    <vt:lpwstr>103</vt:lpwstr>
  </property>
  <property fmtid="{D5CDD505-2E9C-101B-9397-08002B2CF9AE}" pid="25" name="SourceTitle">
    <vt:lpwstr>Writing close-up design template</vt:lpwstr>
  </property>
  <property fmtid="{D5CDD505-2E9C-101B-9397-08002B2CF9AE}" pid="26" name="TPApplication">
    <vt:lpwstr>PowerPoint</vt:lpwstr>
  </property>
  <property fmtid="{D5CDD505-2E9C-101B-9397-08002B2CF9AE}" pid="27" name="TPLaunchHelpLink">
    <vt:lpwstr/>
  </property>
  <property fmtid="{D5CDD505-2E9C-101B-9397-08002B2CF9AE}" pid="28" name="OpenTemplate">
    <vt:lpwstr>1</vt:lpwstr>
  </property>
  <property fmtid="{D5CDD505-2E9C-101B-9397-08002B2CF9AE}" pid="29" name="UACurrentWords">
    <vt:lpwstr>0</vt:lpwstr>
  </property>
  <property fmtid="{D5CDD505-2E9C-101B-9397-08002B2CF9AE}" pid="30" name="UALocRecommendation">
    <vt:lpwstr>Localize</vt:lpwstr>
  </property>
  <property fmtid="{D5CDD505-2E9C-101B-9397-08002B2CF9AE}" pid="31" name="UALocComments">
    <vt:lpwstr/>
  </property>
  <property fmtid="{D5CDD505-2E9C-101B-9397-08002B2CF9AE}" pid="32" name="Applications">
    <vt:lpwstr>172;#Office 2000;#-1;#TBD;#-1;#TBD;#-1;#TBD;#-1;#TBD;#-1;#TBD;#-1;#TBD</vt:lpwstr>
  </property>
  <property fmtid="{D5CDD505-2E9C-101B-9397-08002B2CF9AE}" pid="33" name="UANotes">
    <vt:lpwstr>Contains image from Hemera. Uses Hemera photos from CAM site which can only be used on Office Online. These templates cannot be distributed in a CD or in the box with any software application.</vt:lpwstr>
  </property>
  <property fmtid="{D5CDD505-2E9C-101B-9397-08002B2CF9AE}" pid="34" name="ContentTypeId">
    <vt:lpwstr>0x01010021781D2BBB57D242B36AD17724A4C425</vt:lpwstr>
  </property>
  <property fmtid="{D5CDD505-2E9C-101B-9397-08002B2CF9AE}" pid="35" name="IsDeleted">
    <vt:lpwstr>0</vt:lpwstr>
  </property>
  <property fmtid="{D5CDD505-2E9C-101B-9397-08002B2CF9AE}" pid="36" name="ParentAssetId">
    <vt:lpwstr/>
  </property>
  <property fmtid="{D5CDD505-2E9C-101B-9397-08002B2CF9AE}" pid="37" name="ShowIn">
    <vt:lpwstr>Show everywhere</vt:lpwstr>
  </property>
  <property fmtid="{D5CDD505-2E9C-101B-9397-08002B2CF9AE}" pid="38" name="Content Type">
    <vt:lpwstr>OOFile</vt:lpwstr>
  </property>
  <property fmtid="{D5CDD505-2E9C-101B-9397-08002B2CF9AE}" pid="39" name="AuthoringAssetId">
    <vt:lpwstr>TP001159437</vt:lpwstr>
  </property>
</Properties>
</file>